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64" r:id="rId2"/>
    <p:sldId id="263" r:id="rId3"/>
    <p:sldId id="258" r:id="rId4"/>
    <p:sldId id="260" r:id="rId5"/>
    <p:sldId id="266" r:id="rId6"/>
    <p:sldId id="274" r:id="rId7"/>
    <p:sldId id="262" r:id="rId8"/>
    <p:sldId id="268" r:id="rId9"/>
    <p:sldId id="267" r:id="rId10"/>
    <p:sldId id="261" r:id="rId11"/>
  </p:sldIdLst>
  <p:sldSz cx="9144000" cy="5143500" type="screen16x9"/>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CCFF"/>
    <a:srgbClr val="33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784" autoAdjust="0"/>
  </p:normalViewPr>
  <p:slideViewPr>
    <p:cSldViewPr showGuides="1">
      <p:cViewPr varScale="1">
        <p:scale>
          <a:sx n="110" d="100"/>
          <a:sy n="110" d="100"/>
        </p:scale>
        <p:origin x="-804" y="-8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4EE6C75-626E-47CE-AFBD-FB22849BE689}" type="datetimeFigureOut">
              <a:rPr lang="nl-BE" smtClean="0"/>
              <a:t>6/11/2014</a:t>
            </a:fld>
            <a:endParaRPr lang="nl-BE"/>
          </a:p>
        </p:txBody>
      </p:sp>
      <p:sp>
        <p:nvSpPr>
          <p:cNvPr id="4" name="Tijdelijke aanduiding voor dia-afbeelding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6" name="Tijdelijke aanduiding voor voet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C4C3EC3-80DB-4860-90E0-CE2A7B0376C1}" type="slidenum">
              <a:rPr lang="nl-BE" smtClean="0"/>
              <a:t>‹nr.›</a:t>
            </a:fld>
            <a:endParaRPr lang="nl-BE"/>
          </a:p>
        </p:txBody>
      </p:sp>
    </p:spTree>
    <p:extLst>
      <p:ext uri="{BB962C8B-B14F-4D97-AF65-F5344CB8AC3E}">
        <p14:creationId xmlns:p14="http://schemas.microsoft.com/office/powerpoint/2010/main" val="17981922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smtClean="0"/>
              <a:t>OPMERKING:</a:t>
            </a:r>
            <a:r>
              <a:rPr lang="nl-BE" baseline="0" dirty="0" smtClean="0"/>
              <a:t> </a:t>
            </a:r>
            <a:r>
              <a:rPr lang="nl-BE" dirty="0" smtClean="0"/>
              <a:t>De aan</a:t>
            </a:r>
            <a:r>
              <a:rPr lang="nl-BE" baseline="0" dirty="0" smtClean="0"/>
              <a:t> deze presentatie </a:t>
            </a:r>
            <a:r>
              <a:rPr lang="nl-BE" dirty="0" smtClean="0"/>
              <a:t>toegevoegde notities zijn gebaseerd op</a:t>
            </a:r>
            <a:r>
              <a:rPr lang="nl-BE" baseline="0" dirty="0" smtClean="0"/>
              <a:t> mijn aantekeningen voor de presentatie op de “OKBN Themamiddag: digitaliseringsprojecten in bibliotheken en musea” op maandag 27/11/2014. </a:t>
            </a:r>
            <a:r>
              <a:rPr lang="nl-BE" baseline="0" dirty="0" smtClean="0"/>
              <a:t> Ik voegde ze toe omwille van hun illustratieve waarde; ze zijn dus </a:t>
            </a:r>
            <a:r>
              <a:rPr lang="nl-BE" baseline="0" dirty="0" smtClean="0"/>
              <a:t>niet te beschouwen als een </a:t>
            </a:r>
            <a:r>
              <a:rPr lang="nl-BE" baseline="0" dirty="0" smtClean="0"/>
              <a:t>volmaakt publiceerbare tekst.</a:t>
            </a:r>
            <a:endParaRPr lang="nl-BE" dirty="0"/>
          </a:p>
        </p:txBody>
      </p:sp>
      <p:sp>
        <p:nvSpPr>
          <p:cNvPr id="4" name="Tijdelijke aanduiding voor dianummer 3"/>
          <p:cNvSpPr>
            <a:spLocks noGrp="1"/>
          </p:cNvSpPr>
          <p:nvPr>
            <p:ph type="sldNum" sz="quarter" idx="10"/>
          </p:nvPr>
        </p:nvSpPr>
        <p:spPr/>
        <p:txBody>
          <a:bodyPr/>
          <a:lstStyle/>
          <a:p>
            <a:fld id="{CC4C3EC3-80DB-4860-90E0-CE2A7B0376C1}" type="slidenum">
              <a:rPr lang="nl-BE" smtClean="0"/>
              <a:t>1</a:t>
            </a:fld>
            <a:endParaRPr lang="nl-BE"/>
          </a:p>
        </p:txBody>
      </p:sp>
    </p:spTree>
    <p:extLst>
      <p:ext uri="{BB962C8B-B14F-4D97-AF65-F5344CB8AC3E}">
        <p14:creationId xmlns:p14="http://schemas.microsoft.com/office/powerpoint/2010/main" val="38847112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kern="1200" dirty="0" smtClean="0">
                <a:solidFill>
                  <a:schemeClr val="tx1"/>
                </a:solidFill>
                <a:effectLst/>
                <a:latin typeface="+mn-lt"/>
                <a:ea typeface="+mn-ea"/>
                <a:cs typeface="+mn-cs"/>
              </a:rPr>
              <a:t>Het Rubenianum is het kunsthistorische kenniscentrum van de stad Antwerpen, dat intussen al 50 jaar werkt aan de meest gespecialiseerde en uitgebreide documentatie over de Zuid-Nederlandse beeldende kunst van 16de en de 17de eeuw. De kunst zelf is over de eeuwen heen verspreid geraakt over de hele wereld, maar de expertise blijft gelukkig stevig verankerd in de stad waar veel van dit waardevolle erfgoed ontstond: Antwerpen. Daar heeft onze instelling tot doel om informatie over alle kunstwerken die in deze periodes door Vlamingen werden vervaardigd te verzamelen, te ontsluiten en te verspreiden. Daartoe beheert het Rubenianum een uiterst gespecialiseerde wetenschappelijke kunstbibliotheek &amp; documentatie;</a:t>
            </a:r>
            <a:r>
              <a:rPr lang="nl-BE" sz="1200" kern="1200" baseline="0" dirty="0" smtClean="0">
                <a:solidFill>
                  <a:schemeClr val="tx1"/>
                </a:solidFill>
                <a:effectLst/>
                <a:latin typeface="+mn-lt"/>
                <a:ea typeface="+mn-ea"/>
                <a:cs typeface="+mn-cs"/>
              </a:rPr>
              <a:t> de rijke collecties zijn elke weekdag vrij te raadplegen in onze leeszaal</a:t>
            </a:r>
            <a:r>
              <a:rPr lang="nl-BE" sz="1200" kern="1200" dirty="0" smtClean="0">
                <a:solidFill>
                  <a:schemeClr val="tx1"/>
                </a:solidFill>
                <a:effectLst/>
                <a:latin typeface="+mn-lt"/>
                <a:ea typeface="+mn-ea"/>
                <a:cs typeface="+mn-cs"/>
              </a:rPr>
              <a:t>. </a:t>
            </a:r>
          </a:p>
          <a:p>
            <a:r>
              <a:rPr lang="nl-BE" sz="1200" kern="1200" dirty="0" smtClean="0">
                <a:solidFill>
                  <a:schemeClr val="tx1"/>
                </a:solidFill>
                <a:effectLst/>
                <a:latin typeface="+mn-lt"/>
                <a:ea typeface="+mn-ea"/>
                <a:cs typeface="+mn-cs"/>
              </a:rPr>
              <a:t>Er zijn ter wereld maar een paar vergelijkbare instellingen met een soortgelijke doelstelling, zij het met een andere inhoudelijke focus. Eén daarvan is het wereldvermaarde Nederlands Instituut voor Kunstgeschiedenis – vroeger het Rijksbureau voor Kunsthistorische Documentatie – ofte het RKD in Den Haag. </a:t>
            </a:r>
            <a:r>
              <a:rPr lang="fr-FR" sz="1200" kern="1200" dirty="0" smtClean="0">
                <a:solidFill>
                  <a:schemeClr val="tx1"/>
                </a:solidFill>
                <a:effectLst/>
                <a:latin typeface="+mn-lt"/>
                <a:ea typeface="+mn-ea"/>
                <a:cs typeface="+mn-cs"/>
              </a:rPr>
              <a:t>In </a:t>
            </a:r>
            <a:r>
              <a:rPr lang="fr-FR" sz="1200" kern="1200" dirty="0" err="1" smtClean="0">
                <a:solidFill>
                  <a:schemeClr val="tx1"/>
                </a:solidFill>
                <a:effectLst/>
                <a:latin typeface="+mn-lt"/>
                <a:ea typeface="+mn-ea"/>
                <a:cs typeface="+mn-cs"/>
              </a:rPr>
              <a:t>verhouding</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tot</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het</a:t>
            </a:r>
            <a:r>
              <a:rPr lang="fr-FR" sz="1200" kern="1200" dirty="0" smtClean="0">
                <a:solidFill>
                  <a:schemeClr val="tx1"/>
                </a:solidFill>
                <a:effectLst/>
                <a:latin typeface="+mn-lt"/>
                <a:ea typeface="+mn-ea"/>
                <a:cs typeface="+mn-cs"/>
              </a:rPr>
              <a:t> RKD </a:t>
            </a:r>
            <a:r>
              <a:rPr lang="fr-FR" sz="1200" kern="1200" dirty="0" err="1" smtClean="0">
                <a:solidFill>
                  <a:schemeClr val="tx1"/>
                </a:solidFill>
                <a:effectLst/>
                <a:latin typeface="+mn-lt"/>
                <a:ea typeface="+mn-ea"/>
                <a:cs typeface="+mn-cs"/>
              </a:rPr>
              <a:t>is</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het</a:t>
            </a:r>
            <a:r>
              <a:rPr lang="fr-FR" sz="1200" kern="1200" dirty="0" smtClean="0">
                <a:solidFill>
                  <a:schemeClr val="tx1"/>
                </a:solidFill>
                <a:effectLst/>
                <a:latin typeface="+mn-lt"/>
                <a:ea typeface="+mn-ea"/>
                <a:cs typeface="+mn-cs"/>
              </a:rPr>
              <a:t> Rubenianum </a:t>
            </a:r>
            <a:r>
              <a:rPr lang="fr-FR" sz="1200" kern="1200" dirty="0" err="1" smtClean="0">
                <a:solidFill>
                  <a:schemeClr val="tx1"/>
                </a:solidFill>
                <a:effectLst/>
                <a:latin typeface="+mn-lt"/>
                <a:ea typeface="+mn-ea"/>
                <a:cs typeface="+mn-cs"/>
              </a:rPr>
              <a:t>een</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kleine</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instelling</a:t>
            </a:r>
            <a:r>
              <a:rPr lang="fr-FR" sz="1200" kern="1200" dirty="0" smtClean="0">
                <a:solidFill>
                  <a:schemeClr val="tx1"/>
                </a:solidFill>
                <a:effectLst/>
                <a:latin typeface="+mn-lt"/>
                <a:ea typeface="+mn-ea"/>
                <a:cs typeface="+mn-cs"/>
              </a:rPr>
              <a:t>,</a:t>
            </a:r>
            <a:r>
              <a:rPr lang="fr-FR" sz="1200" kern="1200" baseline="0" dirty="0" smtClean="0">
                <a:solidFill>
                  <a:schemeClr val="tx1"/>
                </a:solidFill>
                <a:effectLst/>
                <a:latin typeface="+mn-lt"/>
                <a:ea typeface="+mn-ea"/>
                <a:cs typeface="+mn-cs"/>
              </a:rPr>
              <a:t> </a:t>
            </a:r>
            <a:r>
              <a:rPr lang="fr-FR" sz="1200" kern="1200" dirty="0" smtClean="0">
                <a:solidFill>
                  <a:schemeClr val="tx1"/>
                </a:solidFill>
                <a:effectLst/>
                <a:latin typeface="+mn-lt"/>
                <a:ea typeface="+mn-ea"/>
                <a:cs typeface="+mn-cs"/>
              </a:rPr>
              <a:t>maar… </a:t>
            </a:r>
            <a:r>
              <a:rPr lang="fr-FR" sz="1200" kern="1200" dirty="0" err="1" smtClean="0">
                <a:solidFill>
                  <a:schemeClr val="tx1"/>
                </a:solidFill>
                <a:effectLst/>
                <a:latin typeface="+mn-lt"/>
                <a:ea typeface="+mn-ea"/>
                <a:cs typeface="+mn-cs"/>
              </a:rPr>
              <a:t>we</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hebben</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wel</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grote</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ambities</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Ik</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zal</a:t>
            </a:r>
            <a:r>
              <a:rPr lang="fr-FR" sz="1200" kern="1200" dirty="0" smtClean="0">
                <a:solidFill>
                  <a:schemeClr val="tx1"/>
                </a:solidFill>
                <a:effectLst/>
                <a:latin typeface="+mn-lt"/>
                <a:ea typeface="+mn-ea"/>
                <a:cs typeface="+mn-cs"/>
              </a:rPr>
              <a:t> me </a:t>
            </a:r>
            <a:r>
              <a:rPr lang="fr-FR" sz="1200" kern="1200" dirty="0" err="1" smtClean="0">
                <a:solidFill>
                  <a:schemeClr val="tx1"/>
                </a:solidFill>
                <a:effectLst/>
                <a:latin typeface="+mn-lt"/>
                <a:ea typeface="+mn-ea"/>
                <a:cs typeface="+mn-cs"/>
              </a:rPr>
              <a:t>echter</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beperken</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tot</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het</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belichten</a:t>
            </a:r>
            <a:r>
              <a:rPr lang="fr-FR" sz="1200" kern="1200" baseline="0" dirty="0" smtClean="0">
                <a:solidFill>
                  <a:schemeClr val="tx1"/>
                </a:solidFill>
                <a:effectLst/>
                <a:latin typeface="+mn-lt"/>
                <a:ea typeface="+mn-ea"/>
                <a:cs typeface="+mn-cs"/>
              </a:rPr>
              <a:t> van</a:t>
            </a:r>
            <a:r>
              <a:rPr lang="fr-FR" sz="1200" kern="1200" dirty="0" smtClean="0">
                <a:solidFill>
                  <a:schemeClr val="tx1"/>
                </a:solidFill>
                <a:effectLst/>
                <a:latin typeface="+mn-lt"/>
                <a:ea typeface="+mn-ea"/>
                <a:cs typeface="+mn-cs"/>
              </a:rPr>
              <a:t> de digitale </a:t>
            </a:r>
            <a:r>
              <a:rPr lang="fr-FR" sz="1200" kern="1200" dirty="0" err="1" smtClean="0">
                <a:solidFill>
                  <a:schemeClr val="tx1"/>
                </a:solidFill>
                <a:effectLst/>
                <a:latin typeface="+mn-lt"/>
                <a:ea typeface="+mn-ea"/>
                <a:cs typeface="+mn-cs"/>
              </a:rPr>
              <a:t>strategie</a:t>
            </a:r>
            <a:r>
              <a:rPr lang="fr-FR" sz="1200" kern="1200" dirty="0" smtClean="0">
                <a:solidFill>
                  <a:schemeClr val="tx1"/>
                </a:solidFill>
                <a:effectLst/>
                <a:latin typeface="+mn-lt"/>
                <a:ea typeface="+mn-ea"/>
                <a:cs typeface="+mn-cs"/>
              </a:rPr>
              <a:t> die </a:t>
            </a:r>
            <a:r>
              <a:rPr lang="fr-FR" sz="1200" kern="1200" dirty="0" err="1" smtClean="0">
                <a:solidFill>
                  <a:schemeClr val="tx1"/>
                </a:solidFill>
                <a:effectLst/>
                <a:latin typeface="+mn-lt"/>
                <a:ea typeface="+mn-ea"/>
                <a:cs typeface="+mn-cs"/>
              </a:rPr>
              <a:t>we</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gekozen</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hebben</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voor</a:t>
            </a:r>
            <a:r>
              <a:rPr lang="fr-FR" sz="1200" kern="1200" dirty="0" smtClean="0">
                <a:solidFill>
                  <a:schemeClr val="tx1"/>
                </a:solidFill>
                <a:effectLst/>
                <a:latin typeface="+mn-lt"/>
                <a:ea typeface="+mn-ea"/>
                <a:cs typeface="+mn-cs"/>
              </a:rPr>
              <a:t> onze </a:t>
            </a:r>
            <a:r>
              <a:rPr lang="fr-FR" sz="1200" kern="1200" dirty="0" err="1" smtClean="0">
                <a:solidFill>
                  <a:schemeClr val="tx1"/>
                </a:solidFill>
                <a:effectLst/>
                <a:latin typeface="+mn-lt"/>
                <a:ea typeface="+mn-ea"/>
                <a:cs typeface="+mn-cs"/>
              </a:rPr>
              <a:t>documentatieprocessen</a:t>
            </a:r>
            <a:r>
              <a:rPr lang="fr-FR" sz="1200" kern="1200" dirty="0" smtClean="0">
                <a:solidFill>
                  <a:schemeClr val="tx1"/>
                </a:solidFill>
                <a:effectLst/>
                <a:latin typeface="+mn-lt"/>
                <a:ea typeface="+mn-ea"/>
                <a:cs typeface="+mn-cs"/>
              </a:rPr>
              <a:t>. </a:t>
            </a:r>
            <a:endParaRPr lang="nl-BE" sz="1200" kern="1200" dirty="0" smtClean="0">
              <a:solidFill>
                <a:schemeClr val="tx1"/>
              </a:solidFill>
              <a:effectLst/>
              <a:latin typeface="+mn-lt"/>
              <a:ea typeface="+mn-ea"/>
              <a:cs typeface="+mn-cs"/>
            </a:endParaRPr>
          </a:p>
          <a:p>
            <a:endParaRPr lang="nl-BE" dirty="0"/>
          </a:p>
        </p:txBody>
      </p:sp>
      <p:sp>
        <p:nvSpPr>
          <p:cNvPr id="4" name="Tijdelijke aanduiding voor dianummer 3"/>
          <p:cNvSpPr>
            <a:spLocks noGrp="1"/>
          </p:cNvSpPr>
          <p:nvPr>
            <p:ph type="sldNum" sz="quarter" idx="10"/>
          </p:nvPr>
        </p:nvSpPr>
        <p:spPr/>
        <p:txBody>
          <a:bodyPr/>
          <a:lstStyle/>
          <a:p>
            <a:fld id="{CC4C3EC3-80DB-4860-90E0-CE2A7B0376C1}" type="slidenum">
              <a:rPr lang="nl-BE" smtClean="0"/>
              <a:t>2</a:t>
            </a:fld>
            <a:endParaRPr lang="nl-BE"/>
          </a:p>
        </p:txBody>
      </p:sp>
    </p:spTree>
    <p:extLst>
      <p:ext uri="{BB962C8B-B14F-4D97-AF65-F5344CB8AC3E}">
        <p14:creationId xmlns:p14="http://schemas.microsoft.com/office/powerpoint/2010/main" val="42302367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fr-FR" sz="1200" kern="1200" dirty="0" err="1" smtClean="0">
                <a:solidFill>
                  <a:schemeClr val="tx1"/>
                </a:solidFill>
                <a:effectLst/>
                <a:latin typeface="+mn-lt"/>
                <a:ea typeface="+mn-ea"/>
                <a:cs typeface="+mn-cs"/>
              </a:rPr>
              <a:t>Digitalisering</a:t>
            </a:r>
            <a:r>
              <a:rPr lang="fr-FR" sz="1200" kern="1200" dirty="0" smtClean="0">
                <a:solidFill>
                  <a:schemeClr val="tx1"/>
                </a:solidFill>
                <a:effectLst/>
                <a:latin typeface="+mn-lt"/>
                <a:ea typeface="+mn-ea"/>
                <a:cs typeface="+mn-cs"/>
              </a:rPr>
              <a:t> van </a:t>
            </a:r>
            <a:r>
              <a:rPr lang="fr-FR" sz="1200" kern="1200" dirty="0" err="1" smtClean="0">
                <a:solidFill>
                  <a:schemeClr val="tx1"/>
                </a:solidFill>
                <a:effectLst/>
                <a:latin typeface="+mn-lt"/>
                <a:ea typeface="+mn-ea"/>
                <a:cs typeface="+mn-cs"/>
              </a:rPr>
              <a:t>werkprocessen</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is</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heel</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ingrijpend</a:t>
            </a:r>
            <a:r>
              <a:rPr lang="fr-FR" sz="1200" kern="1200" dirty="0" smtClean="0">
                <a:solidFill>
                  <a:schemeClr val="tx1"/>
                </a:solidFill>
                <a:effectLst/>
                <a:latin typeface="+mn-lt"/>
                <a:ea typeface="+mn-ea"/>
                <a:cs typeface="+mn-cs"/>
              </a:rPr>
              <a:t> en kan niet van de </a:t>
            </a:r>
            <a:r>
              <a:rPr lang="fr-FR" sz="1200" kern="1200" dirty="0" err="1" smtClean="0">
                <a:solidFill>
                  <a:schemeClr val="tx1"/>
                </a:solidFill>
                <a:effectLst/>
                <a:latin typeface="+mn-lt"/>
                <a:ea typeface="+mn-ea"/>
                <a:cs typeface="+mn-cs"/>
              </a:rPr>
              <a:t>ene</a:t>
            </a:r>
            <a:r>
              <a:rPr lang="fr-FR" sz="1200" kern="1200" dirty="0" smtClean="0">
                <a:solidFill>
                  <a:schemeClr val="tx1"/>
                </a:solidFill>
                <a:effectLst/>
                <a:latin typeface="+mn-lt"/>
                <a:ea typeface="+mn-ea"/>
                <a:cs typeface="+mn-cs"/>
              </a:rPr>
              <a:t> op de </a:t>
            </a:r>
            <a:r>
              <a:rPr lang="fr-FR" sz="1200" kern="1200" dirty="0" err="1" smtClean="0">
                <a:solidFill>
                  <a:schemeClr val="tx1"/>
                </a:solidFill>
                <a:effectLst/>
                <a:latin typeface="+mn-lt"/>
                <a:ea typeface="+mn-ea"/>
                <a:cs typeface="+mn-cs"/>
              </a:rPr>
              <a:t>andere</a:t>
            </a:r>
            <a:r>
              <a:rPr lang="fr-FR" sz="1200" kern="1200" dirty="0" smtClean="0">
                <a:solidFill>
                  <a:schemeClr val="tx1"/>
                </a:solidFill>
                <a:effectLst/>
                <a:latin typeface="+mn-lt"/>
                <a:ea typeface="+mn-ea"/>
                <a:cs typeface="+mn-cs"/>
              </a:rPr>
              <a:t> dag </a:t>
            </a:r>
            <a:r>
              <a:rPr lang="fr-FR" sz="1200" kern="1200" dirty="0" err="1" smtClean="0">
                <a:solidFill>
                  <a:schemeClr val="tx1"/>
                </a:solidFill>
                <a:effectLst/>
                <a:latin typeface="+mn-lt"/>
                <a:ea typeface="+mn-ea"/>
                <a:cs typeface="+mn-cs"/>
              </a:rPr>
              <a:t>gerealiseerd</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worden</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Waar</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begin</a:t>
            </a:r>
            <a:r>
              <a:rPr lang="fr-FR" sz="1200" kern="1200" dirty="0" smtClean="0">
                <a:solidFill>
                  <a:schemeClr val="tx1"/>
                </a:solidFill>
                <a:effectLst/>
                <a:latin typeface="+mn-lt"/>
                <a:ea typeface="+mn-ea"/>
                <a:cs typeface="+mn-cs"/>
              </a:rPr>
              <a:t> je</a:t>
            </a:r>
            <a:r>
              <a:rPr lang="nl-BE"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Wij</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zijn</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begonnen</a:t>
            </a:r>
            <a:r>
              <a:rPr lang="fr-FR" sz="1200" kern="1200" dirty="0" smtClean="0">
                <a:solidFill>
                  <a:schemeClr val="tx1"/>
                </a:solidFill>
                <a:effectLst/>
                <a:latin typeface="+mn-lt"/>
                <a:ea typeface="+mn-ea"/>
                <a:cs typeface="+mn-cs"/>
              </a:rPr>
              <a:t> in de </a:t>
            </a:r>
            <a:r>
              <a:rPr lang="fr-FR" sz="1200" kern="1200" dirty="0" err="1" smtClean="0">
                <a:solidFill>
                  <a:schemeClr val="tx1"/>
                </a:solidFill>
                <a:effectLst/>
                <a:latin typeface="+mn-lt"/>
                <a:ea typeface="+mn-ea"/>
                <a:cs typeface="+mn-cs"/>
              </a:rPr>
              <a:t>zomer</a:t>
            </a:r>
            <a:r>
              <a:rPr lang="fr-FR" sz="1200" kern="1200" dirty="0" smtClean="0">
                <a:solidFill>
                  <a:schemeClr val="tx1"/>
                </a:solidFill>
                <a:effectLst/>
                <a:latin typeface="+mn-lt"/>
                <a:ea typeface="+mn-ea"/>
                <a:cs typeface="+mn-cs"/>
              </a:rPr>
              <a:t> van 2011 - </a:t>
            </a:r>
            <a:r>
              <a:rPr lang="fr-FR" sz="1200" kern="1200" dirty="0" err="1" smtClean="0">
                <a:solidFill>
                  <a:schemeClr val="tx1"/>
                </a:solidFill>
                <a:effectLst/>
                <a:latin typeface="+mn-lt"/>
                <a:ea typeface="+mn-ea"/>
                <a:cs typeface="+mn-cs"/>
              </a:rPr>
              <a:t>bij</a:t>
            </a:r>
            <a:r>
              <a:rPr lang="fr-FR" sz="1200" kern="1200" dirty="0" smtClean="0">
                <a:solidFill>
                  <a:schemeClr val="tx1"/>
                </a:solidFill>
                <a:effectLst/>
                <a:latin typeface="+mn-lt"/>
                <a:ea typeface="+mn-ea"/>
                <a:cs typeface="+mn-cs"/>
              </a:rPr>
              <a:t> de </a:t>
            </a:r>
            <a:r>
              <a:rPr lang="fr-FR" sz="1200" kern="1200" dirty="0" err="1" smtClean="0">
                <a:solidFill>
                  <a:schemeClr val="tx1"/>
                </a:solidFill>
                <a:effectLst/>
                <a:latin typeface="+mn-lt"/>
                <a:ea typeface="+mn-ea"/>
                <a:cs typeface="+mn-cs"/>
              </a:rPr>
              <a:t>komst</a:t>
            </a:r>
            <a:r>
              <a:rPr lang="fr-FR" sz="1200" kern="1200" dirty="0" smtClean="0">
                <a:solidFill>
                  <a:schemeClr val="tx1"/>
                </a:solidFill>
                <a:effectLst/>
                <a:latin typeface="+mn-lt"/>
                <a:ea typeface="+mn-ea"/>
                <a:cs typeface="+mn-cs"/>
              </a:rPr>
              <a:t> van </a:t>
            </a:r>
            <a:r>
              <a:rPr lang="fr-FR" sz="1200" kern="1200" dirty="0" err="1" smtClean="0">
                <a:solidFill>
                  <a:schemeClr val="tx1"/>
                </a:solidFill>
                <a:effectLst/>
                <a:latin typeface="+mn-lt"/>
                <a:ea typeface="+mn-ea"/>
                <a:cs typeface="+mn-cs"/>
              </a:rPr>
              <a:t>twee</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nieuwe</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Conservatoren</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voor</a:t>
            </a:r>
            <a:r>
              <a:rPr lang="fr-FR" sz="1200" kern="1200" dirty="0" smtClean="0">
                <a:solidFill>
                  <a:schemeClr val="tx1"/>
                </a:solidFill>
                <a:effectLst/>
                <a:latin typeface="+mn-lt"/>
                <a:ea typeface="+mn-ea"/>
                <a:cs typeface="+mn-cs"/>
              </a:rPr>
              <a:t> de </a:t>
            </a:r>
            <a:r>
              <a:rPr lang="fr-FR" sz="1200" kern="1200" dirty="0" err="1" smtClean="0">
                <a:solidFill>
                  <a:schemeClr val="tx1"/>
                </a:solidFill>
                <a:effectLst/>
                <a:latin typeface="+mn-lt"/>
                <a:ea typeface="+mn-ea"/>
                <a:cs typeface="+mn-cs"/>
              </a:rPr>
              <a:t>documentatie</a:t>
            </a:r>
            <a:r>
              <a:rPr lang="fr-FR" sz="1200" kern="1200" dirty="0" smtClean="0">
                <a:solidFill>
                  <a:schemeClr val="tx1"/>
                </a:solidFill>
                <a:effectLst/>
                <a:latin typeface="+mn-lt"/>
                <a:ea typeface="+mn-ea"/>
                <a:cs typeface="+mn-cs"/>
              </a:rPr>
              <a:t> en de </a:t>
            </a:r>
            <a:r>
              <a:rPr lang="fr-FR" sz="1200" kern="1200" dirty="0" err="1" smtClean="0">
                <a:solidFill>
                  <a:schemeClr val="tx1"/>
                </a:solidFill>
                <a:effectLst/>
                <a:latin typeface="+mn-lt"/>
                <a:ea typeface="+mn-ea"/>
                <a:cs typeface="+mn-cs"/>
              </a:rPr>
              <a:t>archieven</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Eén</a:t>
            </a:r>
            <a:r>
              <a:rPr lang="fr-FR" sz="1200" kern="1200" dirty="0" smtClean="0">
                <a:solidFill>
                  <a:schemeClr val="tx1"/>
                </a:solidFill>
                <a:effectLst/>
                <a:latin typeface="+mn-lt"/>
                <a:ea typeface="+mn-ea"/>
                <a:cs typeface="+mn-cs"/>
              </a:rPr>
              <a:t> van hun </a:t>
            </a:r>
            <a:r>
              <a:rPr lang="fr-FR" sz="1200" kern="1200" dirty="0" err="1" smtClean="0">
                <a:solidFill>
                  <a:schemeClr val="tx1"/>
                </a:solidFill>
                <a:effectLst/>
                <a:latin typeface="+mn-lt"/>
                <a:ea typeface="+mn-ea"/>
                <a:cs typeface="+mn-cs"/>
              </a:rPr>
              <a:t>eerste</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opdrachten</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was</a:t>
            </a:r>
            <a:r>
              <a:rPr lang="fr-FR" sz="1200" kern="1200" dirty="0" smtClean="0">
                <a:solidFill>
                  <a:schemeClr val="tx1"/>
                </a:solidFill>
                <a:effectLst/>
                <a:latin typeface="+mn-lt"/>
                <a:ea typeface="+mn-ea"/>
                <a:cs typeface="+mn-cs"/>
              </a:rPr>
              <a:t> om </a:t>
            </a:r>
            <a:r>
              <a:rPr lang="fr-FR" sz="1200" kern="1200" dirty="0" err="1" smtClean="0">
                <a:solidFill>
                  <a:schemeClr val="tx1"/>
                </a:solidFill>
                <a:effectLst/>
                <a:latin typeface="+mn-lt"/>
                <a:ea typeface="+mn-ea"/>
                <a:cs typeface="+mn-cs"/>
              </a:rPr>
              <a:t>uit</a:t>
            </a:r>
            <a:r>
              <a:rPr lang="fr-FR" sz="1200" kern="1200" dirty="0" smtClean="0">
                <a:solidFill>
                  <a:schemeClr val="tx1"/>
                </a:solidFill>
                <a:effectLst/>
                <a:latin typeface="+mn-lt"/>
                <a:ea typeface="+mn-ea"/>
                <a:cs typeface="+mn-cs"/>
              </a:rPr>
              <a:t> te </a:t>
            </a:r>
            <a:r>
              <a:rPr lang="fr-FR" sz="1200" kern="1200" dirty="0" err="1" smtClean="0">
                <a:solidFill>
                  <a:schemeClr val="tx1"/>
                </a:solidFill>
                <a:effectLst/>
                <a:latin typeface="+mn-lt"/>
                <a:ea typeface="+mn-ea"/>
                <a:cs typeface="+mn-cs"/>
              </a:rPr>
              <a:t>vinden</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hoe</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het</a:t>
            </a:r>
            <a:r>
              <a:rPr lang="fr-FR" sz="1200" kern="1200" dirty="0" smtClean="0">
                <a:solidFill>
                  <a:schemeClr val="tx1"/>
                </a:solidFill>
                <a:effectLst/>
                <a:latin typeface="+mn-lt"/>
                <a:ea typeface="+mn-ea"/>
                <a:cs typeface="+mn-cs"/>
              </a:rPr>
              <a:t> Rubenianum – </a:t>
            </a:r>
            <a:r>
              <a:rPr lang="fr-FR" sz="1200" kern="1200" dirty="0" err="1" smtClean="0">
                <a:solidFill>
                  <a:schemeClr val="tx1"/>
                </a:solidFill>
                <a:effectLst/>
                <a:latin typeface="+mn-lt"/>
                <a:ea typeface="+mn-ea"/>
                <a:cs typeface="+mn-cs"/>
              </a:rPr>
              <a:t>dat</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tot</a:t>
            </a:r>
            <a:r>
              <a:rPr lang="fr-FR" sz="1200" kern="1200" dirty="0" smtClean="0">
                <a:solidFill>
                  <a:schemeClr val="tx1"/>
                </a:solidFill>
                <a:effectLst/>
                <a:latin typeface="+mn-lt"/>
                <a:ea typeface="+mn-ea"/>
                <a:cs typeface="+mn-cs"/>
              </a:rPr>
              <a:t> dan </a:t>
            </a:r>
            <a:r>
              <a:rPr lang="fr-FR" sz="1200" kern="1200" dirty="0" err="1" smtClean="0">
                <a:solidFill>
                  <a:schemeClr val="tx1"/>
                </a:solidFill>
                <a:effectLst/>
                <a:latin typeface="+mn-lt"/>
                <a:ea typeface="+mn-ea"/>
                <a:cs typeface="+mn-cs"/>
              </a:rPr>
              <a:t>toe</a:t>
            </a:r>
            <a:r>
              <a:rPr lang="fr-FR" sz="1200" kern="1200" dirty="0" smtClean="0">
                <a:solidFill>
                  <a:schemeClr val="tx1"/>
                </a:solidFill>
                <a:effectLst/>
                <a:latin typeface="+mn-lt"/>
                <a:ea typeface="+mn-ea"/>
                <a:cs typeface="+mn-cs"/>
              </a:rPr>
              <a:t> en met </a:t>
            </a:r>
            <a:r>
              <a:rPr lang="fr-FR" sz="1200" kern="1200" dirty="0" err="1" smtClean="0">
                <a:solidFill>
                  <a:schemeClr val="tx1"/>
                </a:solidFill>
                <a:effectLst/>
                <a:latin typeface="+mn-lt"/>
                <a:ea typeface="+mn-ea"/>
                <a:cs typeface="+mn-cs"/>
              </a:rPr>
              <a:t>tanend</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succes</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voornamelijk</a:t>
            </a:r>
            <a:r>
              <a:rPr lang="fr-FR" sz="1200" kern="1200" dirty="0" smtClean="0">
                <a:solidFill>
                  <a:schemeClr val="tx1"/>
                </a:solidFill>
                <a:effectLst/>
                <a:latin typeface="+mn-lt"/>
                <a:ea typeface="+mn-ea"/>
                <a:cs typeface="+mn-cs"/>
              </a:rPr>
              <a:t> op papier </a:t>
            </a:r>
            <a:r>
              <a:rPr lang="fr-FR" sz="1200" kern="1200" dirty="0" err="1" smtClean="0">
                <a:solidFill>
                  <a:schemeClr val="tx1"/>
                </a:solidFill>
                <a:effectLst/>
                <a:latin typeface="+mn-lt"/>
                <a:ea typeface="+mn-ea"/>
                <a:cs typeface="+mn-cs"/>
              </a:rPr>
              <a:t>had</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gewerkt</a:t>
            </a:r>
            <a:r>
              <a:rPr lang="fr-FR" sz="1200" kern="1200" dirty="0" smtClean="0">
                <a:solidFill>
                  <a:schemeClr val="tx1"/>
                </a:solidFill>
                <a:effectLst/>
                <a:latin typeface="+mn-lt"/>
                <a:ea typeface="+mn-ea"/>
                <a:cs typeface="+mn-cs"/>
              </a:rPr>
              <a:t> – </a:t>
            </a:r>
            <a:r>
              <a:rPr lang="fr-FR" sz="1200" kern="1200" dirty="0" err="1" smtClean="0">
                <a:solidFill>
                  <a:schemeClr val="tx1"/>
                </a:solidFill>
                <a:effectLst/>
                <a:latin typeface="+mn-lt"/>
                <a:ea typeface="+mn-ea"/>
                <a:cs typeface="+mn-cs"/>
              </a:rPr>
              <a:t>haar</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documentatieprocessen</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kon</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digitaliseren</a:t>
            </a:r>
            <a:r>
              <a:rPr lang="fr-FR" sz="1200" kern="1200" dirty="0" smtClean="0">
                <a:solidFill>
                  <a:schemeClr val="tx1"/>
                </a:solidFill>
                <a:effectLst/>
                <a:latin typeface="+mn-lt"/>
                <a:ea typeface="+mn-ea"/>
                <a:cs typeface="+mn-cs"/>
              </a:rPr>
              <a:t>. </a:t>
            </a:r>
            <a:endParaRPr lang="nl-BE"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nl-BE" sz="1200" kern="1200" dirty="0" smtClean="0">
                <a:solidFill>
                  <a:schemeClr val="tx1"/>
                </a:solidFill>
                <a:effectLst/>
                <a:latin typeface="+mn-lt"/>
                <a:ea typeface="+mn-ea"/>
                <a:cs typeface="+mn-cs"/>
              </a:rPr>
              <a:t>Traditioneel gebeurde het documenteren op analoge wijze: foto’s en documenten werden verzameld en bewaard in mappen en dozen. Onze papieren files bestaan uit verschillende soorten informatiedragers: afbeeldingen, literatuurreferenties, veilingexcerpten, handgeschreven notities, en zogeheten “citaten” uit publicaties – dit zijn  kopieën van pagina’s uit publicaties waarin iets geschreven werd over een bepaald kunstwerk. Om deze rijkdom aan bronnen te digitaliseren waren er dus verschillende digitale strategieën te bedenken. </a:t>
            </a:r>
            <a:endParaRPr lang="nl-BE" sz="1200" b="1"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nl-BE" sz="1200" b="1" kern="1200" dirty="0" smtClean="0">
                <a:solidFill>
                  <a:schemeClr val="tx1"/>
                </a:solidFill>
                <a:effectLst/>
                <a:latin typeface="+mn-lt"/>
                <a:ea typeface="+mn-ea"/>
                <a:cs typeface="+mn-cs"/>
              </a:rPr>
              <a:t>De</a:t>
            </a:r>
            <a:r>
              <a:rPr lang="nl-BE" sz="1200" b="1" kern="1200" baseline="0" dirty="0" smtClean="0">
                <a:solidFill>
                  <a:schemeClr val="tx1"/>
                </a:solidFill>
                <a:effectLst/>
                <a:latin typeface="+mn-lt"/>
                <a:ea typeface="+mn-ea"/>
                <a:cs typeface="+mn-cs"/>
              </a:rPr>
              <a:t> </a:t>
            </a:r>
            <a:r>
              <a:rPr lang="nl-BE" sz="1200" b="1" kern="1200" dirty="0" smtClean="0">
                <a:solidFill>
                  <a:schemeClr val="tx1"/>
                </a:solidFill>
                <a:effectLst/>
                <a:latin typeface="+mn-lt"/>
                <a:ea typeface="+mn-ea"/>
                <a:cs typeface="+mn-cs"/>
              </a:rPr>
              <a:t>shift van het papieren tijdperk naar het digitale betekende dat het hele proces van documenteren overdacht en hertekend moest worden.</a:t>
            </a:r>
            <a:r>
              <a:rPr lang="nl-BE" sz="1200" kern="1200" dirty="0" smtClean="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Dit </a:t>
            </a:r>
            <a:r>
              <a:rPr lang="fr-FR" sz="1200" kern="1200" dirty="0" err="1" smtClean="0">
                <a:solidFill>
                  <a:schemeClr val="tx1"/>
                </a:solidFill>
                <a:effectLst/>
                <a:latin typeface="+mn-lt"/>
                <a:ea typeface="+mn-ea"/>
                <a:cs typeface="+mn-cs"/>
              </a:rPr>
              <a:t>denkproces</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leidde</a:t>
            </a:r>
            <a:r>
              <a:rPr lang="fr-FR" sz="1200" kern="1200" dirty="0" smtClean="0">
                <a:solidFill>
                  <a:schemeClr val="tx1"/>
                </a:solidFill>
                <a:effectLst/>
                <a:latin typeface="+mn-lt"/>
                <a:ea typeface="+mn-ea"/>
                <a:cs typeface="+mn-cs"/>
              </a:rPr>
              <a:t> er </a:t>
            </a:r>
            <a:r>
              <a:rPr lang="fr-FR" sz="1200" kern="1200" dirty="0" err="1" smtClean="0">
                <a:solidFill>
                  <a:schemeClr val="tx1"/>
                </a:solidFill>
                <a:effectLst/>
                <a:latin typeface="+mn-lt"/>
                <a:ea typeface="+mn-ea"/>
                <a:cs typeface="+mn-cs"/>
              </a:rPr>
              <a:t>uiteindelijk</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toe</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dat</a:t>
            </a:r>
            <a:r>
              <a:rPr lang="fr-FR" sz="1200" kern="1200" dirty="0" smtClean="0">
                <a:solidFill>
                  <a:schemeClr val="tx1"/>
                </a:solidFill>
                <a:effectLst/>
                <a:latin typeface="+mn-lt"/>
                <a:ea typeface="+mn-ea"/>
                <a:cs typeface="+mn-cs"/>
              </a:rPr>
              <a:t> i</a:t>
            </a:r>
            <a:r>
              <a:rPr lang="nl-BE" sz="1200" kern="1200" dirty="0" smtClean="0">
                <a:solidFill>
                  <a:schemeClr val="tx1"/>
                </a:solidFill>
                <a:effectLst/>
                <a:latin typeface="+mn-lt"/>
                <a:ea typeface="+mn-ea"/>
                <a:cs typeface="+mn-cs"/>
              </a:rPr>
              <a:t>n oktober 2012 een samenwerkingsovereenkomst werd afgesloten met de grote Nederlandse zusterinstelling, het RKD in Den Haag. </a:t>
            </a:r>
          </a:p>
          <a:p>
            <a:endParaRPr lang="nl-BE" sz="1200" kern="1200" dirty="0" smtClean="0">
              <a:solidFill>
                <a:schemeClr val="tx1"/>
              </a:solidFill>
              <a:effectLst/>
              <a:latin typeface="+mn-lt"/>
              <a:ea typeface="+mn-ea"/>
              <a:cs typeface="+mn-cs"/>
            </a:endParaRPr>
          </a:p>
          <a:p>
            <a:endParaRPr lang="nl-BE" dirty="0"/>
          </a:p>
        </p:txBody>
      </p:sp>
      <p:sp>
        <p:nvSpPr>
          <p:cNvPr id="4" name="Tijdelijke aanduiding voor dianummer 3"/>
          <p:cNvSpPr>
            <a:spLocks noGrp="1"/>
          </p:cNvSpPr>
          <p:nvPr>
            <p:ph type="sldNum" sz="quarter" idx="10"/>
          </p:nvPr>
        </p:nvSpPr>
        <p:spPr/>
        <p:txBody>
          <a:bodyPr/>
          <a:lstStyle/>
          <a:p>
            <a:fld id="{CC4C3EC3-80DB-4860-90E0-CE2A7B0376C1}" type="slidenum">
              <a:rPr lang="nl-BE" smtClean="0"/>
              <a:t>3</a:t>
            </a:fld>
            <a:endParaRPr lang="nl-BE"/>
          </a:p>
        </p:txBody>
      </p:sp>
    </p:spTree>
    <p:extLst>
      <p:ext uri="{BB962C8B-B14F-4D97-AF65-F5344CB8AC3E}">
        <p14:creationId xmlns:p14="http://schemas.microsoft.com/office/powerpoint/2010/main" val="41363960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b="1" kern="1200" dirty="0" smtClean="0">
                <a:solidFill>
                  <a:schemeClr val="tx1"/>
                </a:solidFill>
                <a:effectLst/>
                <a:latin typeface="+mn-lt"/>
                <a:ea typeface="+mn-ea"/>
                <a:cs typeface="+mn-cs"/>
              </a:rPr>
              <a:t>Voor je begint</a:t>
            </a:r>
            <a:r>
              <a:rPr lang="nl-BE" sz="1200" b="1" kern="1200" baseline="0" dirty="0" smtClean="0">
                <a:solidFill>
                  <a:schemeClr val="tx1"/>
                </a:solidFill>
                <a:effectLst/>
                <a:latin typeface="+mn-lt"/>
                <a:ea typeface="+mn-ea"/>
                <a:cs typeface="+mn-cs"/>
              </a:rPr>
              <a:t> met digitaliseren van werkprocessen</a:t>
            </a:r>
            <a:r>
              <a:rPr lang="nl-BE" sz="1200" b="1" kern="1200" dirty="0" smtClean="0">
                <a:solidFill>
                  <a:schemeClr val="tx1"/>
                </a:solidFill>
                <a:effectLst/>
                <a:latin typeface="+mn-lt"/>
                <a:ea typeface="+mn-ea"/>
                <a:cs typeface="+mn-cs"/>
              </a:rPr>
              <a:t> moet je de principes van je eigen werking bepalen – d.i.  vastleggen wat je zeker niet wil loslaten bij deze overstap naar een nieuwe manier van werken</a:t>
            </a:r>
            <a:r>
              <a:rPr lang="nl-BE" sz="1200" kern="1200" dirty="0" smtClean="0">
                <a:solidFill>
                  <a:schemeClr val="tx1"/>
                </a:solidFill>
                <a:effectLst/>
                <a:latin typeface="+mn-lt"/>
                <a:ea typeface="+mn-ea"/>
                <a:cs typeface="+mn-cs"/>
              </a:rPr>
              <a:t>: Onze grootste bezorgdheid was te kiezen voor een wetenschappelijk verantwoorde aanpak, waarbij de aanmaak van gedetailleerd uitgewerkte kunstwerkfiches primeerde. </a:t>
            </a:r>
          </a:p>
          <a:p>
            <a:r>
              <a:rPr lang="nl-BE" sz="1200" kern="1200" dirty="0" smtClean="0">
                <a:solidFill>
                  <a:schemeClr val="tx1"/>
                </a:solidFill>
                <a:effectLst/>
                <a:latin typeface="+mn-lt"/>
                <a:ea typeface="+mn-ea"/>
                <a:cs typeface="+mn-cs"/>
              </a:rPr>
              <a:t> 1. DIGITALE STRATEGIE BEPALEN. </a:t>
            </a:r>
          </a:p>
          <a:p>
            <a:r>
              <a:rPr lang="nl-BE" sz="1200" kern="1200" dirty="0" smtClean="0">
                <a:solidFill>
                  <a:schemeClr val="tx1"/>
                </a:solidFill>
                <a:effectLst/>
                <a:latin typeface="+mn-lt"/>
                <a:ea typeface="+mn-ea"/>
                <a:cs typeface="+mn-cs"/>
              </a:rPr>
              <a:t>Was het mogelijk/wenselijk om de bestaande analoge processen digitaal te kopiëren of wilde</a:t>
            </a:r>
            <a:r>
              <a:rPr lang="nl-BE" sz="1200" kern="1200" baseline="0" dirty="0" smtClean="0">
                <a:solidFill>
                  <a:schemeClr val="tx1"/>
                </a:solidFill>
                <a:effectLst/>
                <a:latin typeface="+mn-lt"/>
                <a:ea typeface="+mn-ea"/>
                <a:cs typeface="+mn-cs"/>
              </a:rPr>
              <a:t> w</a:t>
            </a:r>
            <a:r>
              <a:rPr lang="nl-BE" sz="1200" kern="1200" dirty="0" smtClean="0">
                <a:solidFill>
                  <a:schemeClr val="tx1"/>
                </a:solidFill>
                <a:effectLst/>
                <a:latin typeface="+mn-lt"/>
                <a:ea typeface="+mn-ea"/>
                <a:cs typeface="+mn-cs"/>
              </a:rPr>
              <a:t>e iets anders gaan doen? Hier moesten </a:t>
            </a:r>
            <a:r>
              <a:rPr lang="nl-BE" sz="1200" b="1" kern="1200" dirty="0" smtClean="0">
                <a:solidFill>
                  <a:schemeClr val="tx1"/>
                </a:solidFill>
                <a:effectLst/>
                <a:latin typeface="+mn-lt"/>
                <a:ea typeface="+mn-ea"/>
                <a:cs typeface="+mn-cs"/>
              </a:rPr>
              <a:t>scherpe keuzes</a:t>
            </a:r>
            <a:r>
              <a:rPr lang="nl-BE" sz="1200" kern="1200" dirty="0" smtClean="0">
                <a:solidFill>
                  <a:schemeClr val="tx1"/>
                </a:solidFill>
                <a:effectLst/>
                <a:latin typeface="+mn-lt"/>
                <a:ea typeface="+mn-ea"/>
                <a:cs typeface="+mn-cs"/>
              </a:rPr>
              <a:t> gemaakt worden!</a:t>
            </a:r>
            <a:br>
              <a:rPr lang="nl-BE" sz="1200" kern="1200" dirty="0" smtClean="0">
                <a:solidFill>
                  <a:schemeClr val="tx1"/>
                </a:solidFill>
                <a:effectLst/>
                <a:latin typeface="+mn-lt"/>
                <a:ea typeface="+mn-ea"/>
                <a:cs typeface="+mn-cs"/>
              </a:rPr>
            </a:br>
            <a:r>
              <a:rPr lang="nl-BE" sz="900" i="0" kern="1200" dirty="0" err="1" smtClean="0">
                <a:solidFill>
                  <a:schemeClr val="tx1"/>
                </a:solidFill>
                <a:effectLst/>
                <a:latin typeface="+mn-lt"/>
                <a:ea typeface="+mn-ea"/>
                <a:cs typeface="+mn-cs"/>
              </a:rPr>
              <a:t>Ill</a:t>
            </a:r>
            <a:r>
              <a:rPr lang="nl-BE" sz="900" i="0" kern="1200" dirty="0" smtClean="0">
                <a:solidFill>
                  <a:schemeClr val="tx1"/>
                </a:solidFill>
                <a:effectLst/>
                <a:latin typeface="+mn-lt"/>
                <a:ea typeface="+mn-ea"/>
                <a:cs typeface="+mn-cs"/>
              </a:rPr>
              <a:t>. We konden het hele proces van analoog documenteren  - dus met de verdubbeling van bronnen - imiteren binnen een digitale omgeving. </a:t>
            </a:r>
            <a:r>
              <a:rPr lang="nl-BE" sz="900" i="0" kern="1200" baseline="0" dirty="0" smtClean="0">
                <a:solidFill>
                  <a:schemeClr val="tx1"/>
                </a:solidFill>
                <a:effectLst/>
                <a:latin typeface="+mn-lt"/>
                <a:ea typeface="+mn-ea"/>
                <a:cs typeface="+mn-cs"/>
              </a:rPr>
              <a:t> </a:t>
            </a:r>
            <a:r>
              <a:rPr lang="nl-BE" sz="900" i="0" kern="1200" dirty="0" smtClean="0">
                <a:solidFill>
                  <a:schemeClr val="tx1"/>
                </a:solidFill>
                <a:effectLst/>
                <a:latin typeface="+mn-lt"/>
                <a:ea typeface="+mn-ea"/>
                <a:cs typeface="+mn-cs"/>
              </a:rPr>
              <a:t>Het maken van kopieën van informatie, die dan netjes per file werden </a:t>
            </a:r>
            <a:r>
              <a:rPr lang="nl-BE" sz="900" i="0" kern="1200" dirty="0" err="1" smtClean="0">
                <a:solidFill>
                  <a:schemeClr val="tx1"/>
                </a:solidFill>
                <a:effectLst/>
                <a:latin typeface="+mn-lt"/>
                <a:ea typeface="+mn-ea"/>
                <a:cs typeface="+mn-cs"/>
              </a:rPr>
              <a:t>ingeklasseerd</a:t>
            </a:r>
            <a:r>
              <a:rPr lang="nl-BE" sz="900" i="0" kern="1200" dirty="0" smtClean="0">
                <a:solidFill>
                  <a:schemeClr val="tx1"/>
                </a:solidFill>
                <a:effectLst/>
                <a:latin typeface="+mn-lt"/>
                <a:ea typeface="+mn-ea"/>
                <a:cs typeface="+mn-cs"/>
              </a:rPr>
              <a:t> diende immers perfect het doel van documenteren.</a:t>
            </a:r>
            <a:r>
              <a:rPr lang="nl-BE" sz="900" i="0" kern="1200" baseline="0" dirty="0" smtClean="0">
                <a:solidFill>
                  <a:schemeClr val="tx1"/>
                </a:solidFill>
                <a:effectLst/>
                <a:latin typeface="+mn-lt"/>
                <a:ea typeface="+mn-ea"/>
                <a:cs typeface="+mn-cs"/>
              </a:rPr>
              <a:t> Tegelijk was h</a:t>
            </a:r>
            <a:r>
              <a:rPr lang="nl-BE" sz="900" i="0" kern="1200" dirty="0" smtClean="0">
                <a:solidFill>
                  <a:schemeClr val="tx1"/>
                </a:solidFill>
                <a:effectLst/>
                <a:latin typeface="+mn-lt"/>
                <a:ea typeface="+mn-ea"/>
                <a:cs typeface="+mn-cs"/>
              </a:rPr>
              <a:t>et een proces dat voor erg veel achterstand gezorgd had. De kopieën waren wel gemaakt, maar men was er niet in geslaagd deze in te klasseren in de juiste mappen. Deze laatste overweging maakte ook duidelijk dat het aanbieden van de volledige documentatie online – met scans van informatiebronnen – niet haalbaar was: dit niet zozeer door redenen van copyright of opslagcapaciteit, maar wel door praktische overwegingen, er is simpelweg geen personeel om dit te doen. </a:t>
            </a:r>
          </a:p>
          <a:p>
            <a:pPr lvl="0"/>
            <a:r>
              <a:rPr lang="nl-BE" sz="1200" kern="1200" dirty="0" smtClean="0">
                <a:solidFill>
                  <a:schemeClr val="tx1"/>
                </a:solidFill>
                <a:effectLst/>
                <a:latin typeface="+mn-lt"/>
                <a:ea typeface="+mn-ea"/>
                <a:cs typeface="+mn-cs"/>
              </a:rPr>
              <a:t>2. BEHEERSYSTEEM UITKIEZEN</a:t>
            </a:r>
          </a:p>
          <a:p>
            <a:r>
              <a:rPr lang="nl-BE" sz="1200" b="0" kern="1200" dirty="0" smtClean="0">
                <a:solidFill>
                  <a:schemeClr val="tx1"/>
                </a:solidFill>
                <a:effectLst/>
                <a:latin typeface="+mn-lt"/>
                <a:ea typeface="+mn-ea"/>
                <a:cs typeface="+mn-cs"/>
              </a:rPr>
              <a:t>Een tweede aspect van de voorbereiding van </a:t>
            </a:r>
            <a:r>
              <a:rPr lang="nl-BE" sz="1200" kern="1200" dirty="0" smtClean="0">
                <a:solidFill>
                  <a:schemeClr val="tx1"/>
                </a:solidFill>
                <a:effectLst/>
                <a:latin typeface="+mn-lt"/>
                <a:ea typeface="+mn-ea"/>
                <a:cs typeface="+mn-cs"/>
              </a:rPr>
              <a:t>onze digitaliseringsproces was het kiezen van een beheersysteem. Hierbij</a:t>
            </a:r>
            <a:r>
              <a:rPr lang="nl-BE" sz="1200" kern="1200" baseline="0" dirty="0" smtClean="0">
                <a:solidFill>
                  <a:schemeClr val="tx1"/>
                </a:solidFill>
                <a:effectLst/>
                <a:latin typeface="+mn-lt"/>
                <a:ea typeface="+mn-ea"/>
                <a:cs typeface="+mn-cs"/>
              </a:rPr>
              <a:t> </a:t>
            </a:r>
            <a:r>
              <a:rPr lang="nl-BE" sz="1200" kern="1200" dirty="0" smtClean="0">
                <a:solidFill>
                  <a:schemeClr val="tx1"/>
                </a:solidFill>
                <a:effectLst/>
                <a:latin typeface="+mn-lt"/>
                <a:ea typeface="+mn-ea"/>
                <a:cs typeface="+mn-cs"/>
              </a:rPr>
              <a:t>werd nagedacht over hoe de digitale infrastructuur er moest uitzien. Hier werd onderzocht wat de mogelijkheden waren: de markt werd verkend, er werd bekeken of er nood was aan een nieuw systeem en of samenwerking mogelijk was met andere instellingen (waaronder RKD). </a:t>
            </a:r>
          </a:p>
          <a:p>
            <a:r>
              <a:rPr lang="nl-BE" sz="1200" kern="1200" dirty="0" smtClean="0">
                <a:solidFill>
                  <a:schemeClr val="tx1"/>
                </a:solidFill>
                <a:effectLst/>
                <a:latin typeface="+mn-lt"/>
                <a:ea typeface="+mn-ea"/>
                <a:cs typeface="+mn-cs"/>
              </a:rPr>
              <a:t>1+2 = 3. KEUZE MAKEN - DE KNOOP DOORHAKKEN = beleidskeuze met veel implicaties</a:t>
            </a:r>
          </a:p>
          <a:p>
            <a:r>
              <a:rPr lang="nl-BE" sz="1200" kern="1200" dirty="0" smtClean="0">
                <a:solidFill>
                  <a:schemeClr val="tx1"/>
                </a:solidFill>
                <a:effectLst/>
                <a:latin typeface="+mn-lt"/>
                <a:ea typeface="+mn-ea"/>
                <a:cs typeface="+mn-cs"/>
              </a:rPr>
              <a:t>Deze twee aspecten van het denkproces hebben natuurlijk invloed op elkaar, staan als het ware in een wisselwerking. Dan komt het moment waarop alle overwegingen ertoe leiden om de knoop door te hakken. De 30 jaar lange ervaring van het RKD en de rijkdom van de bestaande en vermaarde online database </a:t>
            </a:r>
            <a:r>
              <a:rPr lang="nl-BE" sz="1200" kern="1200" dirty="0" err="1" smtClean="0">
                <a:solidFill>
                  <a:schemeClr val="tx1"/>
                </a:solidFill>
                <a:effectLst/>
                <a:latin typeface="+mn-lt"/>
                <a:ea typeface="+mn-ea"/>
                <a:cs typeface="+mn-cs"/>
              </a:rPr>
              <a:t>RKDimages</a:t>
            </a:r>
            <a:r>
              <a:rPr lang="nl-BE" sz="1200" kern="1200" dirty="0" smtClean="0">
                <a:solidFill>
                  <a:schemeClr val="tx1"/>
                </a:solidFill>
                <a:effectLst/>
                <a:latin typeface="+mn-lt"/>
                <a:ea typeface="+mn-ea"/>
                <a:cs typeface="+mn-cs"/>
              </a:rPr>
              <a:t> gaven uiteindelijk de doorslag. Voor het Rubenianum betekende het een grote stap om de analoge manier van documenteren los te laten en informatie in de toekomst rechtstreeks digitaal te klasseren en ontsluiten. Dat we deze nieuwe werkwijze konden modelleren naar de </a:t>
            </a:r>
            <a:r>
              <a:rPr lang="nl-BE" sz="1200" i="1" kern="1200" dirty="0" smtClean="0">
                <a:solidFill>
                  <a:schemeClr val="tx1"/>
                </a:solidFill>
                <a:effectLst/>
                <a:latin typeface="+mn-lt"/>
                <a:ea typeface="+mn-ea"/>
                <a:cs typeface="+mn-cs"/>
              </a:rPr>
              <a:t>best </a:t>
            </a:r>
            <a:r>
              <a:rPr lang="nl-BE" sz="1200" i="1" kern="1200" dirty="0" err="1" smtClean="0">
                <a:solidFill>
                  <a:schemeClr val="tx1"/>
                </a:solidFill>
                <a:effectLst/>
                <a:latin typeface="+mn-lt"/>
                <a:ea typeface="+mn-ea"/>
                <a:cs typeface="+mn-cs"/>
              </a:rPr>
              <a:t>practices</a:t>
            </a:r>
            <a:r>
              <a:rPr lang="nl-BE" sz="1200" kern="1200" dirty="0" smtClean="0">
                <a:solidFill>
                  <a:schemeClr val="tx1"/>
                </a:solidFill>
                <a:effectLst/>
                <a:latin typeface="+mn-lt"/>
                <a:ea typeface="+mn-ea"/>
                <a:cs typeface="+mn-cs"/>
              </a:rPr>
              <a:t> van het RKD was ook een belangrijk pluspunt. </a:t>
            </a:r>
          </a:p>
          <a:p>
            <a:r>
              <a:rPr lang="nl-BE" sz="1200" kern="1200" dirty="0" smtClean="0">
                <a:solidFill>
                  <a:schemeClr val="tx1"/>
                </a:solidFill>
                <a:effectLst/>
                <a:latin typeface="+mn-lt"/>
                <a:ea typeface="+mn-ea"/>
                <a:cs typeface="+mn-cs"/>
                <a:sym typeface="Wingdings"/>
              </a:rPr>
              <a:t></a:t>
            </a:r>
            <a:r>
              <a:rPr lang="nl-BE" sz="1200" kern="1200" dirty="0" smtClean="0">
                <a:solidFill>
                  <a:schemeClr val="tx1"/>
                </a:solidFill>
                <a:effectLst/>
                <a:latin typeface="+mn-lt"/>
                <a:ea typeface="+mn-ea"/>
                <a:cs typeface="+mn-cs"/>
              </a:rPr>
              <a:t>We kozen dus voor samenwerking, maar daarmee was die samenwerking nog niet opgestart. Hier begon het werk pas echt. Aan het sluiten van het officiële samenwerkingscontract met het RKD gingen een jaar voorbereidingen vooraf. </a:t>
            </a:r>
          </a:p>
          <a:p>
            <a:endParaRPr lang="nl-BE" sz="1200" kern="1200" dirty="0" smtClean="0">
              <a:solidFill>
                <a:schemeClr val="tx1"/>
              </a:solidFill>
              <a:effectLst/>
              <a:latin typeface="+mn-lt"/>
              <a:ea typeface="+mn-ea"/>
              <a:cs typeface="+mn-cs"/>
            </a:endParaRPr>
          </a:p>
          <a:p>
            <a:pPr lvl="0"/>
            <a:r>
              <a:rPr lang="nl-BE" sz="1200" kern="1200" dirty="0" smtClean="0">
                <a:solidFill>
                  <a:schemeClr val="tx1"/>
                </a:solidFill>
                <a:effectLst/>
                <a:latin typeface="+mn-lt"/>
                <a:ea typeface="+mn-ea"/>
                <a:cs typeface="+mn-cs"/>
              </a:rPr>
              <a:t>4.</a:t>
            </a:r>
            <a:r>
              <a:rPr lang="nl-BE" sz="1200" kern="1200" baseline="0" dirty="0" smtClean="0">
                <a:solidFill>
                  <a:schemeClr val="tx1"/>
                </a:solidFill>
                <a:effectLst/>
                <a:latin typeface="+mn-lt"/>
                <a:ea typeface="+mn-ea"/>
                <a:cs typeface="+mn-cs"/>
              </a:rPr>
              <a:t> </a:t>
            </a:r>
            <a:r>
              <a:rPr lang="nl-BE" sz="1200" kern="1200" dirty="0" smtClean="0">
                <a:solidFill>
                  <a:schemeClr val="tx1"/>
                </a:solidFill>
                <a:effectLst/>
                <a:latin typeface="+mn-lt"/>
                <a:ea typeface="+mn-ea"/>
                <a:cs typeface="+mn-cs"/>
              </a:rPr>
              <a:t>ONDERHANDELINGEN </a:t>
            </a:r>
          </a:p>
          <a:p>
            <a:r>
              <a:rPr lang="nl-BE" sz="1200" kern="1200" dirty="0" smtClean="0">
                <a:solidFill>
                  <a:schemeClr val="tx1"/>
                </a:solidFill>
                <a:effectLst/>
                <a:latin typeface="+mn-lt"/>
                <a:ea typeface="+mn-ea"/>
                <a:cs typeface="+mn-cs"/>
              </a:rPr>
              <a:t>In het najaar van 2011 werd</a:t>
            </a:r>
            <a:r>
              <a:rPr lang="nl-BE" sz="1200" kern="1200" baseline="0" dirty="0" smtClean="0">
                <a:solidFill>
                  <a:schemeClr val="tx1"/>
                </a:solidFill>
                <a:effectLst/>
                <a:latin typeface="+mn-lt"/>
                <a:ea typeface="+mn-ea"/>
                <a:cs typeface="+mn-cs"/>
              </a:rPr>
              <a:t> het eerste van vele </a:t>
            </a:r>
            <a:r>
              <a:rPr lang="nl-BE" sz="1200" kern="1200" dirty="0" smtClean="0">
                <a:solidFill>
                  <a:schemeClr val="tx1"/>
                </a:solidFill>
                <a:effectLst/>
                <a:latin typeface="+mn-lt"/>
                <a:ea typeface="+mn-ea"/>
                <a:cs typeface="+mn-cs"/>
              </a:rPr>
              <a:t>gesprekken aangegaan met de directeur van het</a:t>
            </a:r>
            <a:r>
              <a:rPr lang="nl-BE" sz="1200" kern="1200" baseline="0" dirty="0" smtClean="0">
                <a:solidFill>
                  <a:schemeClr val="tx1"/>
                </a:solidFill>
                <a:effectLst/>
                <a:latin typeface="+mn-lt"/>
                <a:ea typeface="+mn-ea"/>
                <a:cs typeface="+mn-cs"/>
              </a:rPr>
              <a:t> RKD</a:t>
            </a:r>
            <a:r>
              <a:rPr lang="nl-BE" sz="1200" kern="1200" dirty="0" smtClean="0">
                <a:solidFill>
                  <a:schemeClr val="tx1"/>
                </a:solidFill>
                <a:effectLst/>
                <a:latin typeface="+mn-lt"/>
                <a:ea typeface="+mn-ea"/>
                <a:cs typeface="+mn-cs"/>
              </a:rPr>
              <a:t>. We hadden op dat moment nog geen </a:t>
            </a:r>
            <a:r>
              <a:rPr lang="nl-BE" sz="1200" i="0" kern="1200" dirty="0" smtClean="0">
                <a:solidFill>
                  <a:schemeClr val="tx1"/>
                </a:solidFill>
                <a:effectLst/>
                <a:latin typeface="+mn-lt"/>
                <a:ea typeface="+mn-ea"/>
                <a:cs typeface="+mn-cs"/>
              </a:rPr>
              <a:t>volledig</a:t>
            </a:r>
            <a:r>
              <a:rPr lang="nl-BE" sz="1200" kern="1200" dirty="0" smtClean="0">
                <a:solidFill>
                  <a:schemeClr val="tx1"/>
                </a:solidFill>
                <a:effectLst/>
                <a:latin typeface="+mn-lt"/>
                <a:ea typeface="+mn-ea"/>
                <a:cs typeface="+mn-cs"/>
              </a:rPr>
              <a:t> uitgewerkt voorstel voor de samenwerking, maar wel lag het idee voldoende omlijnd klaar. We hadden nagedacht over</a:t>
            </a:r>
            <a:r>
              <a:rPr lang="nl-BE" sz="1200" kern="1200" baseline="0" dirty="0" smtClean="0">
                <a:solidFill>
                  <a:schemeClr val="tx1"/>
                </a:solidFill>
                <a:effectLst/>
                <a:latin typeface="+mn-lt"/>
                <a:ea typeface="+mn-ea"/>
                <a:cs typeface="+mn-cs"/>
              </a:rPr>
              <a:t> </a:t>
            </a:r>
            <a:r>
              <a:rPr lang="nl-BE" sz="1200" kern="1200" dirty="0" smtClean="0">
                <a:solidFill>
                  <a:schemeClr val="tx1"/>
                </a:solidFill>
                <a:effectLst/>
                <a:latin typeface="+mn-lt"/>
                <a:ea typeface="+mn-ea"/>
                <a:cs typeface="+mn-cs"/>
              </a:rPr>
              <a:t>de voordelen voor beide partijen en over hoe we ervoor konden zorgen dat we een evenwaardige partner zouden zijn in de samenwerking. Dat aspect van </a:t>
            </a:r>
            <a:r>
              <a:rPr lang="nl-BE" sz="1200" kern="1200" dirty="0" err="1" smtClean="0">
                <a:solidFill>
                  <a:schemeClr val="tx1"/>
                </a:solidFill>
                <a:effectLst/>
                <a:latin typeface="+mn-lt"/>
                <a:ea typeface="+mn-ea"/>
                <a:cs typeface="+mn-cs"/>
              </a:rPr>
              <a:t>evenwaardigheid</a:t>
            </a:r>
            <a:r>
              <a:rPr lang="nl-BE" sz="1200" kern="1200" dirty="0" smtClean="0">
                <a:solidFill>
                  <a:schemeClr val="tx1"/>
                </a:solidFill>
                <a:effectLst/>
                <a:latin typeface="+mn-lt"/>
                <a:ea typeface="+mn-ea"/>
                <a:cs typeface="+mn-cs"/>
              </a:rPr>
              <a:t> van de partners is heel belangrijk in dergelijke onderhandelingen: het is niet omdat je samenwerking zoekt, dat je het zwakke broertje of zusje bent. Het samenwerken moet beide partners versterken op verschillende vlakken, anders wil je er echt niet aan beginnen. </a:t>
            </a:r>
          </a:p>
          <a:p>
            <a:r>
              <a:rPr lang="nl-BE" sz="1200" kern="1200" dirty="0" smtClean="0">
                <a:solidFill>
                  <a:schemeClr val="tx1"/>
                </a:solidFill>
                <a:effectLst/>
                <a:latin typeface="+mn-lt"/>
                <a:ea typeface="+mn-ea"/>
                <a:cs typeface="+mn-cs"/>
              </a:rPr>
              <a:t>Vervolgens bogen we ons over de technische aspecten, zowel bij ons in Antwerpen, als in RKD. Ook hier werd gesleuteld aan een voorstel, en werden enkele mogelijke pistes voorgelegd. Toen hier ook een keuze in werd gemaakt, werd gewerkt aan een contract, waarbij iemand van beider juridische diensten mee over de schouder kwam kijken. Hierin werden de voorwaarden en wederzijdse beloftes in concrete bewoordingen op papier gezet en geformaliseerd. </a:t>
            </a:r>
          </a:p>
          <a:p>
            <a:r>
              <a:rPr lang="nl-BE" sz="1200" kern="1200" dirty="0" smtClean="0">
                <a:solidFill>
                  <a:schemeClr val="tx1"/>
                </a:solidFill>
                <a:effectLst/>
                <a:latin typeface="+mn-lt"/>
                <a:ea typeface="+mn-ea"/>
                <a:cs typeface="+mn-cs"/>
              </a:rPr>
              <a:t>5. FORMALISEREN AFSPRAKEN. </a:t>
            </a:r>
          </a:p>
          <a:p>
            <a:r>
              <a:rPr lang="nl-BE" sz="1200" kern="1200" dirty="0" smtClean="0">
                <a:solidFill>
                  <a:schemeClr val="tx1"/>
                </a:solidFill>
                <a:effectLst/>
                <a:latin typeface="+mn-lt"/>
                <a:ea typeface="+mn-ea"/>
                <a:cs typeface="+mn-cs"/>
              </a:rPr>
              <a:t>In dit contract werd onder meer in vastgelegd dat het RKD door middel van een VPN-verbinding aan het Rubenianum toestemming zou geven om records aan te maken en te wijzigen rechtstreeks in de </a:t>
            </a:r>
            <a:r>
              <a:rPr lang="nl-BE" sz="1200" kern="1200" dirty="0" err="1" smtClean="0">
                <a:solidFill>
                  <a:schemeClr val="tx1"/>
                </a:solidFill>
                <a:effectLst/>
                <a:latin typeface="+mn-lt"/>
                <a:ea typeface="+mn-ea"/>
                <a:cs typeface="+mn-cs"/>
              </a:rPr>
              <a:t>Adlibdatabase</a:t>
            </a:r>
            <a:r>
              <a:rPr lang="nl-BE" sz="1200" kern="1200" dirty="0" smtClean="0">
                <a:solidFill>
                  <a:schemeClr val="tx1"/>
                </a:solidFill>
                <a:effectLst/>
                <a:latin typeface="+mn-lt"/>
                <a:ea typeface="+mn-ea"/>
                <a:cs typeface="+mn-cs"/>
              </a:rPr>
              <a:t> </a:t>
            </a:r>
            <a:r>
              <a:rPr lang="nl-BE" sz="1200" kern="1200" dirty="0" err="1" smtClean="0">
                <a:solidFill>
                  <a:schemeClr val="tx1"/>
                </a:solidFill>
                <a:effectLst/>
                <a:latin typeface="+mn-lt"/>
                <a:ea typeface="+mn-ea"/>
                <a:cs typeface="+mn-cs"/>
              </a:rPr>
              <a:t>RKDImages</a:t>
            </a:r>
            <a:r>
              <a:rPr lang="nl-BE" sz="1200" kern="1200" dirty="0" smtClean="0">
                <a:solidFill>
                  <a:schemeClr val="tx1"/>
                </a:solidFill>
                <a:effectLst/>
                <a:latin typeface="+mn-lt"/>
                <a:ea typeface="+mn-ea"/>
                <a:cs typeface="+mn-cs"/>
              </a:rPr>
              <a:t> die zij beheren. In de database zouden ook extra </a:t>
            </a:r>
            <a:r>
              <a:rPr lang="nl-BE" sz="1200" kern="1200" dirty="0" err="1" smtClean="0">
                <a:solidFill>
                  <a:schemeClr val="tx1"/>
                </a:solidFill>
                <a:effectLst/>
                <a:latin typeface="+mn-lt"/>
                <a:ea typeface="+mn-ea"/>
                <a:cs typeface="+mn-cs"/>
              </a:rPr>
              <a:t>Rubenianumvelden</a:t>
            </a:r>
            <a:r>
              <a:rPr lang="nl-BE" sz="1200" kern="1200" dirty="0" smtClean="0">
                <a:solidFill>
                  <a:schemeClr val="tx1"/>
                </a:solidFill>
                <a:effectLst/>
                <a:latin typeface="+mn-lt"/>
                <a:ea typeface="+mn-ea"/>
                <a:cs typeface="+mn-cs"/>
              </a:rPr>
              <a:t> worden aangemaakt, die in de </a:t>
            </a:r>
            <a:r>
              <a:rPr lang="nl-BE" sz="1200" kern="1200" dirty="0" err="1" smtClean="0">
                <a:solidFill>
                  <a:schemeClr val="tx1"/>
                </a:solidFill>
                <a:effectLst/>
                <a:latin typeface="+mn-lt"/>
                <a:ea typeface="+mn-ea"/>
                <a:cs typeface="+mn-cs"/>
              </a:rPr>
              <a:t>RKDinterface</a:t>
            </a:r>
            <a:r>
              <a:rPr lang="nl-BE" sz="1200" kern="1200" dirty="0" smtClean="0">
                <a:solidFill>
                  <a:schemeClr val="tx1"/>
                </a:solidFill>
                <a:effectLst/>
                <a:latin typeface="+mn-lt"/>
                <a:ea typeface="+mn-ea"/>
                <a:cs typeface="+mn-cs"/>
              </a:rPr>
              <a:t> onderdrukt zouden blijven. Door deze keuze zal alle </a:t>
            </a:r>
            <a:r>
              <a:rPr lang="nl-BE" sz="1200" kern="1200" dirty="0" err="1" smtClean="0">
                <a:solidFill>
                  <a:schemeClr val="tx1"/>
                </a:solidFill>
                <a:effectLst/>
                <a:latin typeface="+mn-lt"/>
                <a:ea typeface="+mn-ea"/>
                <a:cs typeface="+mn-cs"/>
              </a:rPr>
              <a:t>metadata</a:t>
            </a:r>
            <a:r>
              <a:rPr lang="nl-BE" sz="1200" kern="1200" dirty="0" smtClean="0">
                <a:solidFill>
                  <a:schemeClr val="tx1"/>
                </a:solidFill>
                <a:effectLst/>
                <a:latin typeface="+mn-lt"/>
                <a:ea typeface="+mn-ea"/>
                <a:cs typeface="+mn-cs"/>
              </a:rPr>
              <a:t> bij het RKD opgeslagen worden én zal onze input zichtbaar zijn op de </a:t>
            </a:r>
            <a:r>
              <a:rPr lang="nl-BE" sz="1200" kern="1200" dirty="0" err="1" smtClean="0">
                <a:solidFill>
                  <a:schemeClr val="tx1"/>
                </a:solidFill>
                <a:effectLst/>
                <a:latin typeface="+mn-lt"/>
                <a:ea typeface="+mn-ea"/>
                <a:cs typeface="+mn-cs"/>
              </a:rPr>
              <a:t>webinterface</a:t>
            </a:r>
            <a:r>
              <a:rPr lang="nl-BE" sz="1200" kern="1200" dirty="0" smtClean="0">
                <a:solidFill>
                  <a:schemeClr val="tx1"/>
                </a:solidFill>
                <a:effectLst/>
                <a:latin typeface="+mn-lt"/>
                <a:ea typeface="+mn-ea"/>
                <a:cs typeface="+mn-cs"/>
              </a:rPr>
              <a:t> van het RKD. Omdat we als Rubenianum ook zichtbaar willen zijn ook op deze website worden de records die wij aanmaken en aanvullen ge-</a:t>
            </a:r>
            <a:r>
              <a:rPr lang="nl-BE" sz="1200" kern="1200" dirty="0" err="1" smtClean="0">
                <a:solidFill>
                  <a:schemeClr val="tx1"/>
                </a:solidFill>
                <a:effectLst/>
                <a:latin typeface="+mn-lt"/>
                <a:ea typeface="+mn-ea"/>
                <a:cs typeface="+mn-cs"/>
              </a:rPr>
              <a:t>earmarked</a:t>
            </a:r>
            <a:r>
              <a:rPr lang="nl-BE" sz="1200" kern="1200" dirty="0" smtClean="0">
                <a:solidFill>
                  <a:schemeClr val="tx1"/>
                </a:solidFill>
                <a:effectLst/>
                <a:latin typeface="+mn-lt"/>
                <a:ea typeface="+mn-ea"/>
                <a:cs typeface="+mn-cs"/>
              </a:rPr>
              <a:t> onder het veld “Project: Rubenianum”. Daarnaast beschrijft het contract ook de voorwaarden voor de verbreking ervan: opzegtermijn, verdeling van de “goederen”…. Na een proefproject van enkele honderden records werd de samenwerking in oktober 2012 voor de duur van 30 jaar beklonken door de directie van het RKD en het college van burgemeester en schepenen van Antwerpen</a:t>
            </a:r>
          </a:p>
          <a:p>
            <a:endParaRPr lang="nl-BE" dirty="0"/>
          </a:p>
        </p:txBody>
      </p:sp>
      <p:sp>
        <p:nvSpPr>
          <p:cNvPr id="4" name="Tijdelijke aanduiding voor dianummer 3"/>
          <p:cNvSpPr>
            <a:spLocks noGrp="1"/>
          </p:cNvSpPr>
          <p:nvPr>
            <p:ph type="sldNum" sz="quarter" idx="10"/>
          </p:nvPr>
        </p:nvSpPr>
        <p:spPr/>
        <p:txBody>
          <a:bodyPr/>
          <a:lstStyle/>
          <a:p>
            <a:fld id="{CC4C3EC3-80DB-4860-90E0-CE2A7B0376C1}" type="slidenum">
              <a:rPr lang="nl-BE" smtClean="0"/>
              <a:t>4</a:t>
            </a:fld>
            <a:endParaRPr lang="nl-BE"/>
          </a:p>
        </p:txBody>
      </p:sp>
    </p:spTree>
    <p:extLst>
      <p:ext uri="{BB962C8B-B14F-4D97-AF65-F5344CB8AC3E}">
        <p14:creationId xmlns:p14="http://schemas.microsoft.com/office/powerpoint/2010/main" val="31475888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smtClean="0"/>
              <a:t>Blik op de praktische kant: het</a:t>
            </a:r>
            <a:r>
              <a:rPr lang="nl-BE" baseline="0" dirty="0" smtClean="0"/>
              <a:t> Rubenianum werkt rechtstreeks in de </a:t>
            </a:r>
            <a:r>
              <a:rPr lang="nl-BE" baseline="0" dirty="0" err="1" smtClean="0"/>
              <a:t>Adlibdatabank</a:t>
            </a:r>
            <a:r>
              <a:rPr lang="nl-BE" baseline="0" dirty="0" smtClean="0"/>
              <a:t> van RKD, en dit via een VPN-verbinding, waarop onze medewerkers dagelijks inloggen</a:t>
            </a:r>
            <a:endParaRPr lang="nl-BE" dirty="0"/>
          </a:p>
        </p:txBody>
      </p:sp>
      <p:sp>
        <p:nvSpPr>
          <p:cNvPr id="4" name="Tijdelijke aanduiding voor dianummer 3"/>
          <p:cNvSpPr>
            <a:spLocks noGrp="1"/>
          </p:cNvSpPr>
          <p:nvPr>
            <p:ph type="sldNum" sz="quarter" idx="10"/>
          </p:nvPr>
        </p:nvSpPr>
        <p:spPr/>
        <p:txBody>
          <a:bodyPr/>
          <a:lstStyle/>
          <a:p>
            <a:fld id="{CC4C3EC3-80DB-4860-90E0-CE2A7B0376C1}" type="slidenum">
              <a:rPr lang="nl-BE" smtClean="0"/>
              <a:t>5</a:t>
            </a:fld>
            <a:endParaRPr lang="nl-BE"/>
          </a:p>
        </p:txBody>
      </p:sp>
    </p:spTree>
    <p:extLst>
      <p:ext uri="{BB962C8B-B14F-4D97-AF65-F5344CB8AC3E}">
        <p14:creationId xmlns:p14="http://schemas.microsoft.com/office/powerpoint/2010/main" val="25487238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b="1" kern="1200" dirty="0" smtClean="0">
                <a:solidFill>
                  <a:schemeClr val="tx1"/>
                </a:solidFill>
                <a:effectLst/>
                <a:latin typeface="+mn-lt"/>
                <a:ea typeface="+mn-ea"/>
                <a:cs typeface="+mn-cs"/>
              </a:rPr>
              <a:t>Kanttekening: Hoe “verkoop” je dit aan beleidsmakers? </a:t>
            </a:r>
          </a:p>
          <a:p>
            <a:r>
              <a:rPr lang="nl-BE" sz="1200" b="0" kern="1200" dirty="0" smtClean="0">
                <a:solidFill>
                  <a:schemeClr val="tx1"/>
                </a:solidFill>
                <a:effectLst/>
                <a:latin typeface="+mn-lt"/>
                <a:ea typeface="+mn-ea"/>
                <a:cs typeface="+mn-cs"/>
              </a:rPr>
              <a:t>Werkt het Rubenianum nu niet gewoon voor het RKD?</a:t>
            </a:r>
            <a:r>
              <a:rPr lang="nl-BE" sz="1200" b="0" kern="1200" baseline="0" dirty="0" smtClean="0">
                <a:solidFill>
                  <a:schemeClr val="tx1"/>
                </a:solidFill>
                <a:effectLst/>
                <a:latin typeface="+mn-lt"/>
                <a:ea typeface="+mn-ea"/>
                <a:cs typeface="+mn-cs"/>
              </a:rPr>
              <a:t> </a:t>
            </a:r>
            <a:r>
              <a:rPr lang="nl-BE" sz="1200" kern="1200" dirty="0" smtClean="0">
                <a:solidFill>
                  <a:schemeClr val="tx1"/>
                </a:solidFill>
                <a:effectLst/>
                <a:latin typeface="+mn-lt"/>
                <a:ea typeface="+mn-ea"/>
                <a:cs typeface="+mn-cs"/>
              </a:rPr>
              <a:t>Nee, het Rubenianum heeft op vele punten baat bij deze samenwerking en die werden ook extra in de verf gezet bij onze beleidsmakers…</a:t>
            </a:r>
          </a:p>
          <a:p>
            <a:r>
              <a:rPr lang="nl-BE" sz="1200" kern="1200" dirty="0" smtClean="0">
                <a:solidFill>
                  <a:schemeClr val="tx1"/>
                </a:solidFill>
                <a:effectLst/>
                <a:latin typeface="+mn-lt"/>
                <a:ea typeface="+mn-ea"/>
                <a:cs typeface="+mn-cs"/>
              </a:rPr>
              <a:t>- Internationale uitstraling van de Vlaamse kunst wordt verbeterd: door de expertise te bundelen en online beschikbaar te stellen wordt het kunsthistorisch onderzoek naar</a:t>
            </a:r>
            <a:r>
              <a:rPr lang="nl-BE" sz="1200" kern="1200" baseline="0" dirty="0" smtClean="0">
                <a:solidFill>
                  <a:schemeClr val="tx1"/>
                </a:solidFill>
                <a:effectLst/>
                <a:latin typeface="+mn-lt"/>
                <a:ea typeface="+mn-ea"/>
                <a:cs typeface="+mn-cs"/>
              </a:rPr>
              <a:t> de Zuid-Nederlandse kunst beter ondersteund en dus vooruit geholpen</a:t>
            </a:r>
            <a:r>
              <a:rPr lang="nl-BE" sz="1200" kern="1200" dirty="0" smtClean="0">
                <a:solidFill>
                  <a:schemeClr val="tx1"/>
                </a:solidFill>
                <a:effectLst/>
                <a:latin typeface="+mn-lt"/>
                <a:ea typeface="+mn-ea"/>
                <a:cs typeface="+mn-cs"/>
              </a:rPr>
              <a:t>. De </a:t>
            </a:r>
            <a:r>
              <a:rPr lang="nl-BE" sz="1200" kern="1200" dirty="0" err="1" smtClean="0">
                <a:solidFill>
                  <a:schemeClr val="tx1"/>
                </a:solidFill>
                <a:effectLst/>
                <a:latin typeface="+mn-lt"/>
                <a:ea typeface="+mn-ea"/>
                <a:cs typeface="+mn-cs"/>
              </a:rPr>
              <a:t>RKDImagesdatabase</a:t>
            </a:r>
            <a:r>
              <a:rPr lang="nl-BE" sz="1200" kern="1200" baseline="0" dirty="0" smtClean="0">
                <a:solidFill>
                  <a:schemeClr val="tx1"/>
                </a:solidFill>
                <a:effectLst/>
                <a:latin typeface="+mn-lt"/>
                <a:ea typeface="+mn-ea"/>
                <a:cs typeface="+mn-cs"/>
              </a:rPr>
              <a:t> krijgt nu een sterker Vlaams accent. </a:t>
            </a:r>
            <a:r>
              <a:rPr lang="nl-BE" sz="1200" kern="1200" dirty="0" smtClean="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nl-BE" sz="1200" kern="1200" dirty="0" smtClean="0">
                <a:solidFill>
                  <a:schemeClr val="tx1"/>
                </a:solidFill>
                <a:effectLst/>
                <a:latin typeface="+mn-lt"/>
                <a:ea typeface="+mn-ea"/>
                <a:cs typeface="+mn-cs"/>
              </a:rPr>
              <a:t>- Zichtbaarheid</a:t>
            </a:r>
            <a:r>
              <a:rPr lang="nl-BE" sz="1200" kern="1200" baseline="0" dirty="0" smtClean="0">
                <a:solidFill>
                  <a:schemeClr val="tx1"/>
                </a:solidFill>
                <a:effectLst/>
                <a:latin typeface="+mn-lt"/>
                <a:ea typeface="+mn-ea"/>
                <a:cs typeface="+mn-cs"/>
              </a:rPr>
              <a:t> </a:t>
            </a:r>
            <a:r>
              <a:rPr lang="nl-BE" sz="1200" kern="1200" dirty="0" smtClean="0">
                <a:solidFill>
                  <a:schemeClr val="tx1"/>
                </a:solidFill>
                <a:effectLst/>
                <a:latin typeface="+mn-lt"/>
                <a:ea typeface="+mn-ea"/>
                <a:cs typeface="+mn-cs"/>
              </a:rPr>
              <a:t>van het Rubenianum vergroot: Het internet is steeds vaker de plek waar een onderzoek begint.</a:t>
            </a:r>
            <a:r>
              <a:rPr lang="nl-BE" sz="1200" kern="1200" baseline="0" dirty="0" smtClean="0">
                <a:solidFill>
                  <a:schemeClr val="tx1"/>
                </a:solidFill>
                <a:effectLst/>
                <a:latin typeface="+mn-lt"/>
                <a:ea typeface="+mn-ea"/>
                <a:cs typeface="+mn-cs"/>
              </a:rPr>
              <a:t> I</a:t>
            </a:r>
            <a:r>
              <a:rPr lang="nl-BE" sz="1200" kern="1200" dirty="0" smtClean="0">
                <a:solidFill>
                  <a:schemeClr val="tx1"/>
                </a:solidFill>
                <a:effectLst/>
                <a:latin typeface="+mn-lt"/>
                <a:ea typeface="+mn-ea"/>
                <a:cs typeface="+mn-cs"/>
              </a:rPr>
              <a:t>n de door kunsthistorici meest gebruikte databases duikt nu ook regelmatig onze naam op.  </a:t>
            </a:r>
          </a:p>
          <a:p>
            <a:r>
              <a:rPr lang="nl-BE" sz="1200" kern="1200" dirty="0" smtClean="0">
                <a:solidFill>
                  <a:schemeClr val="tx1"/>
                </a:solidFill>
                <a:effectLst/>
                <a:latin typeface="+mn-lt"/>
                <a:ea typeface="+mn-ea"/>
                <a:cs typeface="+mn-cs"/>
              </a:rPr>
              <a:t>- En daarnaast hebben wij ook nog een </a:t>
            </a:r>
            <a:r>
              <a:rPr lang="nl-BE" sz="1200" b="1" kern="1200" dirty="0" smtClean="0">
                <a:solidFill>
                  <a:schemeClr val="tx1"/>
                </a:solidFill>
                <a:effectLst/>
                <a:latin typeface="+mn-lt"/>
                <a:ea typeface="+mn-ea"/>
                <a:cs typeface="+mn-cs"/>
              </a:rPr>
              <a:t>extra voorwaarde </a:t>
            </a:r>
            <a:r>
              <a:rPr lang="nl-BE" sz="1200" kern="1200" dirty="0" smtClean="0">
                <a:solidFill>
                  <a:schemeClr val="tx1"/>
                </a:solidFill>
                <a:effectLst/>
                <a:latin typeface="+mn-lt"/>
                <a:ea typeface="+mn-ea"/>
                <a:cs typeface="+mn-cs"/>
              </a:rPr>
              <a:t>laten inbouwen in het samenwerkingscontract – met name het mogen bouwen van een eigen zoekinterface op deze (en</a:t>
            </a:r>
            <a:r>
              <a:rPr lang="nl-BE" sz="1200" kern="1200" baseline="0" dirty="0" smtClean="0">
                <a:solidFill>
                  <a:schemeClr val="tx1"/>
                </a:solidFill>
                <a:effectLst/>
                <a:latin typeface="+mn-lt"/>
                <a:ea typeface="+mn-ea"/>
                <a:cs typeface="+mn-cs"/>
              </a:rPr>
              <a:t> andere) data</a:t>
            </a:r>
            <a:r>
              <a:rPr lang="nl-BE" sz="1200" kern="1200" dirty="0" smtClean="0">
                <a:solidFill>
                  <a:schemeClr val="tx1"/>
                </a:solidFill>
                <a:effectLst/>
                <a:latin typeface="+mn-lt"/>
                <a:ea typeface="+mn-ea"/>
                <a:cs typeface="+mn-cs"/>
              </a:rPr>
              <a:t>.</a:t>
            </a:r>
            <a:r>
              <a:rPr lang="nl-BE" sz="1200" kern="1200" baseline="0" dirty="0" smtClean="0">
                <a:solidFill>
                  <a:schemeClr val="tx1"/>
                </a:solidFill>
                <a:effectLst/>
                <a:latin typeface="+mn-lt"/>
                <a:ea typeface="+mn-ea"/>
                <a:cs typeface="+mn-cs"/>
              </a:rPr>
              <a:t>  </a:t>
            </a:r>
            <a:r>
              <a:rPr lang="nl-BE" sz="1200" kern="1200" dirty="0" smtClean="0">
                <a:solidFill>
                  <a:schemeClr val="tx1"/>
                </a:solidFill>
                <a:effectLst/>
                <a:latin typeface="+mn-lt"/>
                <a:ea typeface="+mn-ea"/>
                <a:cs typeface="+mn-cs"/>
              </a:rPr>
              <a:t>Om iemand naar onze infrastructuur te lokken hebben we evenwel ook lokaas nodig, met andere: een meerwaarde die de onderzoeker enkel bij ons kan terugvinden. Hierover werd overigens ook heel open gesproken met RKD. In de overeenkomst werd opgenomen dat het RKD aan het Rubenianum de zelf aangemaakte records én een bredere selectie uit </a:t>
            </a:r>
            <a:r>
              <a:rPr lang="nl-BE" sz="1200" kern="1200" dirty="0" err="1" smtClean="0">
                <a:solidFill>
                  <a:schemeClr val="tx1"/>
                </a:solidFill>
                <a:effectLst/>
                <a:latin typeface="+mn-lt"/>
                <a:ea typeface="+mn-ea"/>
                <a:cs typeface="+mn-cs"/>
              </a:rPr>
              <a:t>RKDImages</a:t>
            </a:r>
            <a:r>
              <a:rPr lang="nl-BE" sz="1200" kern="1200" dirty="0" smtClean="0">
                <a:solidFill>
                  <a:schemeClr val="tx1"/>
                </a:solidFill>
                <a:effectLst/>
                <a:latin typeface="+mn-lt"/>
                <a:ea typeface="+mn-ea"/>
                <a:cs typeface="+mn-cs"/>
              </a:rPr>
              <a:t> ter beschikking zou stellen waarboven een zoekinterface gebouwd mocht worden. De zoekinterface is anno 2014 in ontwikkeling,</a:t>
            </a:r>
            <a:r>
              <a:rPr lang="nl-BE" sz="1200" kern="1200" baseline="0" dirty="0" smtClean="0">
                <a:solidFill>
                  <a:schemeClr val="tx1"/>
                </a:solidFill>
                <a:effectLst/>
                <a:latin typeface="+mn-lt"/>
                <a:ea typeface="+mn-ea"/>
                <a:cs typeface="+mn-cs"/>
              </a:rPr>
              <a:t> en zal naast de selectie uit </a:t>
            </a:r>
            <a:r>
              <a:rPr lang="nl-BE" sz="1200" kern="1200" baseline="0" dirty="0" err="1" smtClean="0">
                <a:solidFill>
                  <a:schemeClr val="tx1"/>
                </a:solidFill>
                <a:effectLst/>
                <a:latin typeface="+mn-lt"/>
                <a:ea typeface="+mn-ea"/>
                <a:cs typeface="+mn-cs"/>
              </a:rPr>
              <a:t>RKDImages</a:t>
            </a:r>
            <a:r>
              <a:rPr lang="nl-BE" sz="1200" kern="1200" baseline="0" dirty="0" smtClean="0">
                <a:solidFill>
                  <a:schemeClr val="tx1"/>
                </a:solidFill>
                <a:effectLst/>
                <a:latin typeface="+mn-lt"/>
                <a:ea typeface="+mn-ea"/>
                <a:cs typeface="+mn-cs"/>
              </a:rPr>
              <a:t> ook onze bezitscatalogus in </a:t>
            </a:r>
            <a:r>
              <a:rPr lang="nl-BE" sz="1200" kern="1200" baseline="0" dirty="0" err="1" smtClean="0">
                <a:solidFill>
                  <a:schemeClr val="tx1"/>
                </a:solidFill>
                <a:effectLst/>
                <a:latin typeface="+mn-lt"/>
                <a:ea typeface="+mn-ea"/>
                <a:cs typeface="+mn-cs"/>
              </a:rPr>
              <a:t>Brocade</a:t>
            </a:r>
            <a:r>
              <a:rPr lang="nl-BE" sz="1200" kern="1200" baseline="0" dirty="0" smtClean="0">
                <a:solidFill>
                  <a:schemeClr val="tx1"/>
                </a:solidFill>
                <a:effectLst/>
                <a:latin typeface="+mn-lt"/>
                <a:ea typeface="+mn-ea"/>
                <a:cs typeface="+mn-cs"/>
              </a:rPr>
              <a:t> bevragen, en full-</a:t>
            </a:r>
            <a:r>
              <a:rPr lang="nl-BE" sz="1200" kern="1200" baseline="0" dirty="0" err="1" smtClean="0">
                <a:solidFill>
                  <a:schemeClr val="tx1"/>
                </a:solidFill>
                <a:effectLst/>
                <a:latin typeface="+mn-lt"/>
                <a:ea typeface="+mn-ea"/>
                <a:cs typeface="+mn-cs"/>
              </a:rPr>
              <a:t>textdocumenten</a:t>
            </a:r>
            <a:r>
              <a:rPr lang="nl-BE" sz="1200" kern="1200" baseline="0" dirty="0" smtClean="0">
                <a:solidFill>
                  <a:schemeClr val="tx1"/>
                </a:solidFill>
                <a:effectLst/>
                <a:latin typeface="+mn-lt"/>
                <a:ea typeface="+mn-ea"/>
                <a:cs typeface="+mn-cs"/>
              </a:rPr>
              <a:t> – zoals gescande boeken en getranscribeerde archiefstukken – doorzoeken.</a:t>
            </a:r>
            <a:endParaRPr lang="nl-BE" sz="1200" kern="1200" dirty="0" smtClean="0">
              <a:solidFill>
                <a:schemeClr val="tx1"/>
              </a:solidFill>
              <a:effectLst/>
              <a:latin typeface="+mn-lt"/>
              <a:ea typeface="+mn-ea"/>
              <a:cs typeface="+mn-cs"/>
            </a:endParaRPr>
          </a:p>
          <a:p>
            <a:r>
              <a:rPr lang="nl-BE" sz="1200" kern="1200" dirty="0" smtClean="0">
                <a:solidFill>
                  <a:schemeClr val="tx1"/>
                </a:solidFill>
                <a:effectLst/>
                <a:latin typeface="+mn-lt"/>
                <a:ea typeface="+mn-ea"/>
                <a:cs typeface="+mn-cs"/>
              </a:rPr>
              <a:t>- Door deze samenwerking met RKD aan te gaan, moeten we bovendien</a:t>
            </a:r>
            <a:r>
              <a:rPr lang="nl-BE" sz="1200" kern="1200" baseline="0" dirty="0" smtClean="0">
                <a:solidFill>
                  <a:schemeClr val="tx1"/>
                </a:solidFill>
                <a:effectLst/>
                <a:latin typeface="+mn-lt"/>
                <a:ea typeface="+mn-ea"/>
                <a:cs typeface="+mn-cs"/>
              </a:rPr>
              <a:t> niet werken </a:t>
            </a:r>
            <a:r>
              <a:rPr lang="nl-BE" sz="1200" kern="1200" dirty="0" smtClean="0">
                <a:solidFill>
                  <a:schemeClr val="tx1"/>
                </a:solidFill>
                <a:effectLst/>
                <a:latin typeface="+mn-lt"/>
                <a:ea typeface="+mn-ea"/>
                <a:cs typeface="+mn-cs"/>
              </a:rPr>
              <a:t>aan het ontwikkelen en onderhouden van een eigen infrastructuur of eigen thesauri en kunnen we ons concentreren op wat voor ons echt belangrijk is: </a:t>
            </a:r>
            <a:r>
              <a:rPr lang="nl-BE" sz="1200" b="1" kern="1200" dirty="0" smtClean="0">
                <a:solidFill>
                  <a:schemeClr val="tx1"/>
                </a:solidFill>
                <a:effectLst/>
                <a:latin typeface="+mn-lt"/>
                <a:ea typeface="+mn-ea"/>
                <a:cs typeface="+mn-cs"/>
              </a:rPr>
              <a:t>de inhoud. </a:t>
            </a:r>
            <a:r>
              <a:rPr lang="nl-BE" sz="1200" kern="1200" dirty="0" smtClean="0">
                <a:solidFill>
                  <a:schemeClr val="tx1"/>
                </a:solidFill>
                <a:effectLst/>
                <a:latin typeface="+mn-lt"/>
                <a:ea typeface="+mn-ea"/>
                <a:cs typeface="+mn-cs"/>
              </a:rPr>
              <a:t>We konden dus relatief snel beginnen met punt 6. Digitaliseren! </a:t>
            </a:r>
            <a:endParaRPr lang="nl-BE" b="1" dirty="0"/>
          </a:p>
        </p:txBody>
      </p:sp>
      <p:sp>
        <p:nvSpPr>
          <p:cNvPr id="4" name="Tijdelijke aanduiding voor dianummer 3"/>
          <p:cNvSpPr>
            <a:spLocks noGrp="1"/>
          </p:cNvSpPr>
          <p:nvPr>
            <p:ph type="sldNum" sz="quarter" idx="10"/>
          </p:nvPr>
        </p:nvSpPr>
        <p:spPr/>
        <p:txBody>
          <a:bodyPr/>
          <a:lstStyle/>
          <a:p>
            <a:fld id="{CC4C3EC3-80DB-4860-90E0-CE2A7B0376C1}" type="slidenum">
              <a:rPr lang="nl-BE" smtClean="0"/>
              <a:t>6</a:t>
            </a:fld>
            <a:endParaRPr lang="nl-BE"/>
          </a:p>
        </p:txBody>
      </p:sp>
    </p:spTree>
    <p:extLst>
      <p:ext uri="{BB962C8B-B14F-4D97-AF65-F5344CB8AC3E}">
        <p14:creationId xmlns:p14="http://schemas.microsoft.com/office/powerpoint/2010/main" val="25664900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kern="1200" dirty="0" smtClean="0">
                <a:solidFill>
                  <a:schemeClr val="tx1"/>
                </a:solidFill>
                <a:effectLst/>
                <a:latin typeface="+mn-lt"/>
                <a:ea typeface="+mn-ea"/>
                <a:cs typeface="+mn-cs"/>
              </a:rPr>
              <a:t>Eén keer de procedures voor de dagelijkse werking – digitaal excerperen van veilingen, tijdschriften,… - uitgekristalliseerd waren, konden we ook verder zoeken</a:t>
            </a:r>
            <a:r>
              <a:rPr lang="nl-BE" sz="1200" kern="1200" baseline="0" dirty="0" smtClean="0">
                <a:solidFill>
                  <a:schemeClr val="tx1"/>
                </a:solidFill>
                <a:effectLst/>
                <a:latin typeface="+mn-lt"/>
                <a:ea typeface="+mn-ea"/>
                <a:cs typeface="+mn-cs"/>
              </a:rPr>
              <a:t> </a:t>
            </a:r>
            <a:r>
              <a:rPr lang="nl-BE" sz="1200" kern="1200" dirty="0" smtClean="0">
                <a:solidFill>
                  <a:schemeClr val="tx1"/>
                </a:solidFill>
                <a:effectLst/>
                <a:latin typeface="+mn-lt"/>
                <a:ea typeface="+mn-ea"/>
                <a:cs typeface="+mn-cs"/>
              </a:rPr>
              <a:t>naar nieuwe digitaliseringsmogelijkheden. In 2013 werd zo het digitaliseringproject “</a:t>
            </a:r>
            <a:r>
              <a:rPr lang="nl-BE" sz="1200" b="1" kern="1200" dirty="0" err="1" smtClean="0">
                <a:solidFill>
                  <a:schemeClr val="tx1"/>
                </a:solidFill>
                <a:effectLst/>
                <a:latin typeface="+mn-lt"/>
                <a:ea typeface="+mn-ea"/>
                <a:cs typeface="+mn-cs"/>
              </a:rPr>
              <a:t>Digitizing</a:t>
            </a:r>
            <a:r>
              <a:rPr lang="nl-BE" sz="1200" b="1" kern="1200" dirty="0" smtClean="0">
                <a:solidFill>
                  <a:schemeClr val="tx1"/>
                </a:solidFill>
                <a:effectLst/>
                <a:latin typeface="+mn-lt"/>
                <a:ea typeface="+mn-ea"/>
                <a:cs typeface="+mn-cs"/>
              </a:rPr>
              <a:t> the Corpus Rubenianum”</a:t>
            </a:r>
            <a:r>
              <a:rPr lang="nl-BE" sz="1200" kern="1200" dirty="0" smtClean="0">
                <a:solidFill>
                  <a:schemeClr val="tx1"/>
                </a:solidFill>
                <a:effectLst/>
                <a:latin typeface="+mn-lt"/>
                <a:ea typeface="+mn-ea"/>
                <a:cs typeface="+mn-cs"/>
              </a:rPr>
              <a:t> gelanceerd. </a:t>
            </a:r>
          </a:p>
          <a:p>
            <a:r>
              <a:rPr lang="nl-BE" sz="1200" kern="1200" dirty="0" smtClean="0">
                <a:solidFill>
                  <a:schemeClr val="tx1"/>
                </a:solidFill>
                <a:effectLst/>
                <a:latin typeface="+mn-lt"/>
                <a:ea typeface="+mn-ea"/>
                <a:cs typeface="+mn-cs"/>
              </a:rPr>
              <a:t>Het </a:t>
            </a:r>
            <a:r>
              <a:rPr lang="nl-BE" sz="1200" b="1" kern="1200" dirty="0" smtClean="0">
                <a:solidFill>
                  <a:schemeClr val="tx1"/>
                </a:solidFill>
                <a:effectLst/>
                <a:latin typeface="+mn-lt"/>
                <a:ea typeface="+mn-ea"/>
                <a:cs typeface="+mn-cs"/>
              </a:rPr>
              <a:t>Corpus Rubenianum</a:t>
            </a:r>
            <a:r>
              <a:rPr lang="nl-BE" sz="1200" kern="1200" dirty="0" smtClean="0">
                <a:solidFill>
                  <a:schemeClr val="tx1"/>
                </a:solidFill>
                <a:effectLst/>
                <a:latin typeface="+mn-lt"/>
                <a:ea typeface="+mn-ea"/>
                <a:cs typeface="+mn-cs"/>
              </a:rPr>
              <a:t> is de </a:t>
            </a:r>
            <a:r>
              <a:rPr lang="nl-BE" sz="1200" kern="1200" dirty="0" err="1" smtClean="0">
                <a:solidFill>
                  <a:schemeClr val="tx1"/>
                </a:solidFill>
                <a:effectLst/>
                <a:latin typeface="+mn-lt"/>
                <a:ea typeface="+mn-ea"/>
                <a:cs typeface="+mn-cs"/>
              </a:rPr>
              <a:t>catalogue</a:t>
            </a:r>
            <a:r>
              <a:rPr lang="nl-BE" sz="1200" kern="1200" dirty="0" smtClean="0">
                <a:solidFill>
                  <a:schemeClr val="tx1"/>
                </a:solidFill>
                <a:effectLst/>
                <a:latin typeface="+mn-lt"/>
                <a:ea typeface="+mn-ea"/>
                <a:cs typeface="+mn-cs"/>
              </a:rPr>
              <a:t> </a:t>
            </a:r>
            <a:r>
              <a:rPr lang="nl-BE" sz="1200" kern="1200" dirty="0" err="1" smtClean="0">
                <a:solidFill>
                  <a:schemeClr val="tx1"/>
                </a:solidFill>
                <a:effectLst/>
                <a:latin typeface="+mn-lt"/>
                <a:ea typeface="+mn-ea"/>
                <a:cs typeface="+mn-cs"/>
              </a:rPr>
              <a:t>raisonné</a:t>
            </a:r>
            <a:r>
              <a:rPr lang="nl-BE" sz="1200" kern="1200" dirty="0" smtClean="0">
                <a:solidFill>
                  <a:schemeClr val="tx1"/>
                </a:solidFill>
                <a:effectLst/>
                <a:latin typeface="+mn-lt"/>
                <a:ea typeface="+mn-ea"/>
                <a:cs typeface="+mn-cs"/>
              </a:rPr>
              <a:t> van Rubens, die elk van of naar de meester toeschrijft, bespreekt en van een bibliografie voorziet. Het Corpus bestaat uit 29 thematische delen en wordt gebaseerd op de documentatie Ludwig </a:t>
            </a:r>
            <a:r>
              <a:rPr lang="nl-BE" sz="1200" kern="1200" dirty="0" err="1" smtClean="0">
                <a:solidFill>
                  <a:schemeClr val="tx1"/>
                </a:solidFill>
                <a:effectLst/>
                <a:latin typeface="+mn-lt"/>
                <a:ea typeface="+mn-ea"/>
                <a:cs typeface="+mn-cs"/>
              </a:rPr>
              <a:t>Burchard</a:t>
            </a:r>
            <a:r>
              <a:rPr lang="nl-BE" sz="1200" kern="1200" dirty="0" smtClean="0">
                <a:solidFill>
                  <a:schemeClr val="tx1"/>
                </a:solidFill>
                <a:effectLst/>
                <a:latin typeface="+mn-lt"/>
                <a:ea typeface="+mn-ea"/>
                <a:cs typeface="+mn-cs"/>
              </a:rPr>
              <a:t>, die door het Rubenianum beheerd wordt. Het eerste deel van deze oeuvrecatalogus verscheen in 1968. </a:t>
            </a:r>
          </a:p>
          <a:p>
            <a:r>
              <a:rPr lang="nl-BE" sz="1200" kern="1200" dirty="0" smtClean="0">
                <a:solidFill>
                  <a:schemeClr val="tx1"/>
                </a:solidFill>
                <a:effectLst/>
                <a:latin typeface="+mn-lt"/>
                <a:ea typeface="+mn-ea"/>
                <a:cs typeface="+mn-cs"/>
              </a:rPr>
              <a:t>Voor ons </a:t>
            </a:r>
            <a:r>
              <a:rPr lang="nl-BE" sz="1200" b="1" kern="1200" dirty="0" smtClean="0">
                <a:solidFill>
                  <a:schemeClr val="tx1"/>
                </a:solidFill>
                <a:effectLst/>
                <a:latin typeface="+mn-lt"/>
                <a:ea typeface="+mn-ea"/>
                <a:cs typeface="+mn-cs"/>
              </a:rPr>
              <a:t>digitaliseringsproject</a:t>
            </a:r>
            <a:r>
              <a:rPr lang="nl-BE" sz="1200" kern="1200" dirty="0" smtClean="0">
                <a:solidFill>
                  <a:schemeClr val="tx1"/>
                </a:solidFill>
                <a:effectLst/>
                <a:latin typeface="+mn-lt"/>
                <a:ea typeface="+mn-ea"/>
                <a:cs typeface="+mn-cs"/>
              </a:rPr>
              <a:t> werd (een deel van) deze oeuvrecatalogus van Rubens </a:t>
            </a:r>
            <a:r>
              <a:rPr lang="nl-BE" sz="1200" kern="1200" dirty="0" err="1" smtClean="0">
                <a:solidFill>
                  <a:schemeClr val="tx1"/>
                </a:solidFill>
                <a:effectLst/>
                <a:latin typeface="+mn-lt"/>
                <a:ea typeface="+mn-ea"/>
                <a:cs typeface="+mn-cs"/>
              </a:rPr>
              <a:t>ingescand</a:t>
            </a:r>
            <a:r>
              <a:rPr lang="nl-BE" sz="1200" kern="1200" dirty="0" smtClean="0">
                <a:solidFill>
                  <a:schemeClr val="tx1"/>
                </a:solidFill>
                <a:effectLst/>
                <a:latin typeface="+mn-lt"/>
                <a:ea typeface="+mn-ea"/>
                <a:cs typeface="+mn-cs"/>
              </a:rPr>
              <a:t>, ge-</a:t>
            </a:r>
            <a:r>
              <a:rPr lang="nl-BE" sz="1200" kern="1200" dirty="0" err="1" smtClean="0">
                <a:solidFill>
                  <a:schemeClr val="tx1"/>
                </a:solidFill>
                <a:effectLst/>
                <a:latin typeface="+mn-lt"/>
                <a:ea typeface="+mn-ea"/>
                <a:cs typeface="+mn-cs"/>
              </a:rPr>
              <a:t>OCRed</a:t>
            </a:r>
            <a:r>
              <a:rPr lang="nl-BE" sz="1200" kern="1200" dirty="0" smtClean="0">
                <a:solidFill>
                  <a:schemeClr val="tx1"/>
                </a:solidFill>
                <a:effectLst/>
                <a:latin typeface="+mn-lt"/>
                <a:ea typeface="+mn-ea"/>
                <a:cs typeface="+mn-cs"/>
              </a:rPr>
              <a:t> en aangeboden in pdf-formaat op onze website. In tweede instantie worden alle kunstwerken die in de boeken beschreven </a:t>
            </a:r>
            <a:r>
              <a:rPr lang="nl-BE" sz="1200" kern="1200" dirty="0" err="1" smtClean="0">
                <a:solidFill>
                  <a:schemeClr val="tx1"/>
                </a:solidFill>
                <a:effectLst/>
                <a:latin typeface="+mn-lt"/>
                <a:ea typeface="+mn-ea"/>
                <a:cs typeface="+mn-cs"/>
              </a:rPr>
              <a:t>beschreven</a:t>
            </a:r>
            <a:r>
              <a:rPr lang="nl-BE" sz="1200" kern="1200" dirty="0" smtClean="0">
                <a:solidFill>
                  <a:schemeClr val="tx1"/>
                </a:solidFill>
                <a:effectLst/>
                <a:latin typeface="+mn-lt"/>
                <a:ea typeface="+mn-ea"/>
                <a:cs typeface="+mn-cs"/>
              </a:rPr>
              <a:t> in </a:t>
            </a:r>
            <a:r>
              <a:rPr lang="nl-BE" sz="1200" kern="1200" dirty="0" err="1" smtClean="0">
                <a:solidFill>
                  <a:schemeClr val="tx1"/>
                </a:solidFill>
                <a:effectLst/>
                <a:latin typeface="+mn-lt"/>
                <a:ea typeface="+mn-ea"/>
                <a:cs typeface="+mn-cs"/>
              </a:rPr>
              <a:t>RKDImages</a:t>
            </a:r>
            <a:r>
              <a:rPr lang="nl-BE" sz="1200" kern="1200" dirty="0" smtClean="0">
                <a:solidFill>
                  <a:schemeClr val="tx1"/>
                </a:solidFill>
                <a:effectLst/>
                <a:latin typeface="+mn-lt"/>
                <a:ea typeface="+mn-ea"/>
                <a:cs typeface="+mn-cs"/>
              </a:rPr>
              <a:t> en de </a:t>
            </a:r>
            <a:r>
              <a:rPr lang="nl-BE" sz="1200" kern="1200" dirty="0" err="1" smtClean="0">
                <a:solidFill>
                  <a:schemeClr val="tx1"/>
                </a:solidFill>
                <a:effectLst/>
                <a:latin typeface="+mn-lt"/>
                <a:ea typeface="+mn-ea"/>
                <a:cs typeface="+mn-cs"/>
              </a:rPr>
              <a:t>pdfs</a:t>
            </a:r>
            <a:r>
              <a:rPr lang="nl-BE" sz="1200" kern="1200" dirty="0" smtClean="0">
                <a:solidFill>
                  <a:schemeClr val="tx1"/>
                </a:solidFill>
                <a:effectLst/>
                <a:latin typeface="+mn-lt"/>
                <a:ea typeface="+mn-ea"/>
                <a:cs typeface="+mn-cs"/>
              </a:rPr>
              <a:t> verrijkt met links naar deze kunstwerkendatabase. Bij dit project wordt de brug gelegd tussen verleden (publicatie) en heden (database), door zo veel mogelijk the look &amp; feel van het (gedateerde) boek te bewaren, en van daar uit verwijzingen te leggen naar de hedendaagse (geüpdatete) kunstwerkendatabase. </a:t>
            </a:r>
          </a:p>
          <a:p>
            <a:r>
              <a:rPr lang="fr-FR" sz="1200" kern="1200" dirty="0" smtClean="0">
                <a:solidFill>
                  <a:schemeClr val="tx1"/>
                </a:solidFill>
                <a:effectLst/>
                <a:latin typeface="+mn-lt"/>
                <a:ea typeface="+mn-ea"/>
                <a:cs typeface="+mn-cs"/>
              </a:rPr>
              <a:t>1. SCANNING </a:t>
            </a:r>
            <a:endParaRPr lang="nl-BE" sz="1200" kern="1200" dirty="0" smtClean="0">
              <a:solidFill>
                <a:schemeClr val="tx1"/>
              </a:solidFill>
              <a:effectLst/>
              <a:latin typeface="+mn-lt"/>
              <a:ea typeface="+mn-ea"/>
              <a:cs typeface="+mn-cs"/>
            </a:endParaRPr>
          </a:p>
          <a:p>
            <a:r>
              <a:rPr lang="fr-FR" sz="1200" kern="1200" dirty="0" err="1" smtClean="0">
                <a:solidFill>
                  <a:schemeClr val="tx1"/>
                </a:solidFill>
                <a:effectLst/>
                <a:latin typeface="+mn-lt"/>
                <a:ea typeface="+mn-ea"/>
                <a:cs typeface="+mn-cs"/>
              </a:rPr>
              <a:t>Vooraf</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moest</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het</a:t>
            </a:r>
            <a:r>
              <a:rPr lang="fr-FR" sz="1200" kern="1200" dirty="0" smtClean="0">
                <a:solidFill>
                  <a:schemeClr val="tx1"/>
                </a:solidFill>
                <a:effectLst/>
                <a:latin typeface="+mn-lt"/>
                <a:ea typeface="+mn-ea"/>
                <a:cs typeface="+mn-cs"/>
              </a:rPr>
              <a:t> copyright </a:t>
            </a:r>
            <a:r>
              <a:rPr lang="fr-FR" sz="1200" kern="1200" dirty="0" err="1" smtClean="0">
                <a:solidFill>
                  <a:schemeClr val="tx1"/>
                </a:solidFill>
                <a:effectLst/>
                <a:latin typeface="+mn-lt"/>
                <a:ea typeface="+mn-ea"/>
                <a:cs typeface="+mn-cs"/>
              </a:rPr>
              <a:t>gecleard</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worden</a:t>
            </a:r>
            <a:r>
              <a:rPr lang="fr-FR" sz="1200" kern="1200" dirty="0" smtClean="0">
                <a:solidFill>
                  <a:schemeClr val="tx1"/>
                </a:solidFill>
                <a:effectLst/>
                <a:latin typeface="+mn-lt"/>
                <a:ea typeface="+mn-ea"/>
                <a:cs typeface="+mn-cs"/>
              </a:rPr>
              <a:t>. Dit </a:t>
            </a:r>
            <a:r>
              <a:rPr lang="fr-FR" sz="1200" kern="1200" dirty="0" err="1" smtClean="0">
                <a:solidFill>
                  <a:schemeClr val="tx1"/>
                </a:solidFill>
                <a:effectLst/>
                <a:latin typeface="+mn-lt"/>
                <a:ea typeface="+mn-ea"/>
                <a:cs typeface="+mn-cs"/>
              </a:rPr>
              <a:t>werd</a:t>
            </a:r>
            <a:r>
              <a:rPr lang="fr-FR" sz="1200" kern="1200" dirty="0" smtClean="0">
                <a:solidFill>
                  <a:schemeClr val="tx1"/>
                </a:solidFill>
                <a:effectLst/>
                <a:latin typeface="+mn-lt"/>
                <a:ea typeface="+mn-ea"/>
                <a:cs typeface="+mn-cs"/>
              </a:rPr>
              <a:t> in </a:t>
            </a:r>
            <a:r>
              <a:rPr lang="fr-FR" sz="1200" kern="1200" dirty="0" err="1" smtClean="0">
                <a:solidFill>
                  <a:schemeClr val="tx1"/>
                </a:solidFill>
                <a:effectLst/>
                <a:latin typeface="+mn-lt"/>
                <a:ea typeface="+mn-ea"/>
                <a:cs typeface="+mn-cs"/>
              </a:rPr>
              <a:t>samenwerking</a:t>
            </a:r>
            <a:r>
              <a:rPr lang="fr-FR" sz="1200" kern="1200" dirty="0" smtClean="0">
                <a:solidFill>
                  <a:schemeClr val="tx1"/>
                </a:solidFill>
                <a:effectLst/>
                <a:latin typeface="+mn-lt"/>
                <a:ea typeface="+mn-ea"/>
                <a:cs typeface="+mn-cs"/>
              </a:rPr>
              <a:t> met de </a:t>
            </a:r>
            <a:r>
              <a:rPr lang="fr-FR" sz="1200" kern="1200" dirty="0" err="1" smtClean="0">
                <a:solidFill>
                  <a:schemeClr val="tx1"/>
                </a:solidFill>
                <a:effectLst/>
                <a:latin typeface="+mn-lt"/>
                <a:ea typeface="+mn-ea"/>
                <a:cs typeface="+mn-cs"/>
              </a:rPr>
              <a:t>uitgever</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Brepols</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bekeken</a:t>
            </a:r>
            <a:r>
              <a:rPr lang="fr-FR" sz="1200" kern="1200" dirty="0" smtClean="0">
                <a:solidFill>
                  <a:schemeClr val="tx1"/>
                </a:solidFill>
                <a:effectLst/>
                <a:latin typeface="+mn-lt"/>
                <a:ea typeface="+mn-ea"/>
                <a:cs typeface="+mn-cs"/>
              </a:rPr>
              <a:t>. Er </a:t>
            </a:r>
            <a:r>
              <a:rPr lang="fr-FR" sz="1200" kern="1200" dirty="0" err="1" smtClean="0">
                <a:solidFill>
                  <a:schemeClr val="tx1"/>
                </a:solidFill>
                <a:effectLst/>
                <a:latin typeface="+mn-lt"/>
                <a:ea typeface="+mn-ea"/>
                <a:cs typeface="+mn-cs"/>
              </a:rPr>
              <a:t>werd</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een</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moving</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wall</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afgesproken</a:t>
            </a:r>
            <a:r>
              <a:rPr lang="fr-FR" sz="1200" kern="1200" dirty="0" smtClean="0">
                <a:solidFill>
                  <a:schemeClr val="tx1"/>
                </a:solidFill>
                <a:effectLst/>
                <a:latin typeface="+mn-lt"/>
                <a:ea typeface="+mn-ea"/>
                <a:cs typeface="+mn-cs"/>
              </a:rPr>
              <a:t> van 15 </a:t>
            </a:r>
            <a:r>
              <a:rPr lang="fr-FR" sz="1200" kern="1200" dirty="0" err="1" smtClean="0">
                <a:solidFill>
                  <a:schemeClr val="tx1"/>
                </a:solidFill>
                <a:effectLst/>
                <a:latin typeface="+mn-lt"/>
                <a:ea typeface="+mn-ea"/>
                <a:cs typeface="+mn-cs"/>
              </a:rPr>
              <a:t>jaar</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voor</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het</a:t>
            </a:r>
            <a:r>
              <a:rPr lang="fr-FR" sz="1200" kern="1200" dirty="0" smtClean="0">
                <a:solidFill>
                  <a:schemeClr val="tx1"/>
                </a:solidFill>
                <a:effectLst/>
                <a:latin typeface="+mn-lt"/>
                <a:ea typeface="+mn-ea"/>
                <a:cs typeface="+mn-cs"/>
              </a:rPr>
              <a:t> online </a:t>
            </a:r>
            <a:r>
              <a:rPr lang="fr-FR" sz="1200" kern="1200" dirty="0" err="1" smtClean="0">
                <a:solidFill>
                  <a:schemeClr val="tx1"/>
                </a:solidFill>
                <a:effectLst/>
                <a:latin typeface="+mn-lt"/>
                <a:ea typeface="+mn-ea"/>
                <a:cs typeface="+mn-cs"/>
              </a:rPr>
              <a:t>brengen</a:t>
            </a:r>
            <a:r>
              <a:rPr lang="fr-FR" sz="1200" kern="1200" dirty="0" smtClean="0">
                <a:solidFill>
                  <a:schemeClr val="tx1"/>
                </a:solidFill>
                <a:effectLst/>
                <a:latin typeface="+mn-lt"/>
                <a:ea typeface="+mn-ea"/>
                <a:cs typeface="+mn-cs"/>
              </a:rPr>
              <a:t> van </a:t>
            </a:r>
            <a:r>
              <a:rPr lang="fr-FR" sz="1200" kern="1200" dirty="0" err="1" smtClean="0">
                <a:solidFill>
                  <a:schemeClr val="tx1"/>
                </a:solidFill>
                <a:effectLst/>
                <a:latin typeface="+mn-lt"/>
                <a:ea typeface="+mn-ea"/>
                <a:cs typeface="+mn-cs"/>
              </a:rPr>
              <a:t>nieuwe</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gedigitaliseerde</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corpusdelen</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Vervolgens</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lieten</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we</a:t>
            </a:r>
            <a:r>
              <a:rPr lang="fr-FR" sz="1200" kern="1200" baseline="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een</a:t>
            </a:r>
            <a:r>
              <a:rPr lang="fr-FR" sz="1200" kern="1200" dirty="0" smtClean="0">
                <a:solidFill>
                  <a:schemeClr val="tx1"/>
                </a:solidFill>
                <a:effectLst/>
                <a:latin typeface="+mn-lt"/>
                <a:ea typeface="+mn-ea"/>
                <a:cs typeface="+mn-cs"/>
              </a:rPr>
              <a:t> externe </a:t>
            </a:r>
            <a:r>
              <a:rPr lang="fr-FR" sz="1200" kern="1200" dirty="0" err="1" smtClean="0">
                <a:solidFill>
                  <a:schemeClr val="tx1"/>
                </a:solidFill>
                <a:effectLst/>
                <a:latin typeface="+mn-lt"/>
                <a:ea typeface="+mn-ea"/>
                <a:cs typeface="+mn-cs"/>
              </a:rPr>
              <a:t>firma</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alle</a:t>
            </a:r>
            <a:r>
              <a:rPr lang="fr-FR" sz="1200" kern="1200" dirty="0" smtClean="0">
                <a:solidFill>
                  <a:schemeClr val="tx1"/>
                </a:solidFill>
                <a:effectLst/>
                <a:latin typeface="+mn-lt"/>
                <a:ea typeface="+mn-ea"/>
                <a:cs typeface="+mn-cs"/>
              </a:rPr>
              <a:t> 22 volumes van </a:t>
            </a:r>
            <a:r>
              <a:rPr lang="fr-FR" sz="1200" kern="1200" dirty="0" err="1" smtClean="0">
                <a:solidFill>
                  <a:schemeClr val="tx1"/>
                </a:solidFill>
                <a:effectLst/>
                <a:latin typeface="+mn-lt"/>
                <a:ea typeface="+mn-ea"/>
                <a:cs typeface="+mn-cs"/>
              </a:rPr>
              <a:t>het</a:t>
            </a:r>
            <a:r>
              <a:rPr lang="fr-FR" sz="1200" kern="1200" dirty="0" smtClean="0">
                <a:solidFill>
                  <a:schemeClr val="tx1"/>
                </a:solidFill>
                <a:effectLst/>
                <a:latin typeface="+mn-lt"/>
                <a:ea typeface="+mn-ea"/>
                <a:cs typeface="+mn-cs"/>
              </a:rPr>
              <a:t> CRLB die </a:t>
            </a:r>
            <a:r>
              <a:rPr lang="fr-FR" sz="1200" kern="1200" dirty="0" err="1" smtClean="0">
                <a:solidFill>
                  <a:schemeClr val="tx1"/>
                </a:solidFill>
                <a:effectLst/>
                <a:latin typeface="+mn-lt"/>
                <a:ea typeface="+mn-ea"/>
                <a:cs typeface="+mn-cs"/>
              </a:rPr>
              <a:t>voor</a:t>
            </a:r>
            <a:r>
              <a:rPr lang="fr-FR" sz="1200" kern="1200" dirty="0" smtClean="0">
                <a:solidFill>
                  <a:schemeClr val="tx1"/>
                </a:solidFill>
                <a:effectLst/>
                <a:latin typeface="+mn-lt"/>
                <a:ea typeface="+mn-ea"/>
                <a:cs typeface="+mn-cs"/>
              </a:rPr>
              <a:t> 2000 </a:t>
            </a:r>
            <a:r>
              <a:rPr lang="fr-FR" sz="1200" kern="1200" dirty="0" err="1" smtClean="0">
                <a:solidFill>
                  <a:schemeClr val="tx1"/>
                </a:solidFill>
                <a:effectLst/>
                <a:latin typeface="+mn-lt"/>
                <a:ea typeface="+mn-ea"/>
                <a:cs typeface="+mn-cs"/>
              </a:rPr>
              <a:t>gepubliceerd</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waren</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digitaliseren</a:t>
            </a:r>
            <a:r>
              <a:rPr lang="fr-FR" sz="1200" kern="1200" baseline="0" dirty="0" smtClean="0">
                <a:solidFill>
                  <a:schemeClr val="tx1"/>
                </a:solidFill>
                <a:effectLst/>
                <a:latin typeface="+mn-lt"/>
                <a:ea typeface="+mn-ea"/>
                <a:cs typeface="+mn-cs"/>
              </a:rPr>
              <a:t> </a:t>
            </a:r>
            <a:r>
              <a:rPr lang="fr-FR" sz="1200" kern="1200" dirty="0" smtClean="0">
                <a:solidFill>
                  <a:schemeClr val="tx1"/>
                </a:solidFill>
                <a:effectLst/>
                <a:latin typeface="+mn-lt"/>
                <a:ea typeface="+mn-ea"/>
                <a:cs typeface="+mn-cs"/>
              </a:rPr>
              <a:t>(</a:t>
            </a:r>
            <a:r>
              <a:rPr lang="fr-FR" sz="1200" kern="1200" dirty="0" err="1" smtClean="0">
                <a:solidFill>
                  <a:schemeClr val="tx1"/>
                </a:solidFill>
                <a:effectLst/>
                <a:latin typeface="+mn-lt"/>
                <a:ea typeface="+mn-ea"/>
                <a:cs typeface="+mn-cs"/>
              </a:rPr>
              <a:t>scannen</a:t>
            </a:r>
            <a:r>
              <a:rPr lang="fr-FR" sz="1200" kern="1200" dirty="0" smtClean="0">
                <a:solidFill>
                  <a:schemeClr val="tx1"/>
                </a:solidFill>
                <a:effectLst/>
                <a:latin typeface="+mn-lt"/>
                <a:ea typeface="+mn-ea"/>
                <a:cs typeface="+mn-cs"/>
              </a:rPr>
              <a:t> + OCR + </a:t>
            </a:r>
            <a:r>
              <a:rPr lang="fr-FR" sz="1200" kern="1200" dirty="0" err="1" smtClean="0">
                <a:solidFill>
                  <a:schemeClr val="tx1"/>
                </a:solidFill>
                <a:effectLst/>
                <a:latin typeface="+mn-lt"/>
                <a:ea typeface="+mn-ea"/>
                <a:cs typeface="+mn-cs"/>
              </a:rPr>
              <a:t>indexeren</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Deze</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werden</a:t>
            </a:r>
            <a:r>
              <a:rPr lang="fr-FR" sz="1200" kern="1200" dirty="0" smtClean="0">
                <a:solidFill>
                  <a:schemeClr val="tx1"/>
                </a:solidFill>
                <a:effectLst/>
                <a:latin typeface="+mn-lt"/>
                <a:ea typeface="+mn-ea"/>
                <a:cs typeface="+mn-cs"/>
              </a:rPr>
              <a:t> in </a:t>
            </a:r>
            <a:r>
              <a:rPr lang="fr-FR" sz="1200" kern="1200" dirty="0" err="1" smtClean="0">
                <a:solidFill>
                  <a:schemeClr val="tx1"/>
                </a:solidFill>
                <a:effectLst/>
                <a:latin typeface="+mn-lt"/>
                <a:ea typeface="+mn-ea"/>
                <a:cs typeface="+mn-cs"/>
              </a:rPr>
              <a:t>doorzoekbaar</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pdf-formaat</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beschikbaar</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gemaakt</a:t>
            </a:r>
            <a:r>
              <a:rPr lang="fr-FR" sz="1200" kern="1200" dirty="0" smtClean="0">
                <a:solidFill>
                  <a:schemeClr val="tx1"/>
                </a:solidFill>
                <a:effectLst/>
                <a:latin typeface="+mn-lt"/>
                <a:ea typeface="+mn-ea"/>
                <a:cs typeface="+mn-cs"/>
              </a:rPr>
              <a:t> op onze </a:t>
            </a:r>
            <a:r>
              <a:rPr lang="fr-FR" sz="1200" kern="1200" dirty="0" err="1" smtClean="0">
                <a:solidFill>
                  <a:schemeClr val="tx1"/>
                </a:solidFill>
                <a:effectLst/>
                <a:latin typeface="+mn-lt"/>
                <a:ea typeface="+mn-ea"/>
                <a:cs typeface="+mn-cs"/>
              </a:rPr>
              <a:t>website</a:t>
            </a:r>
            <a:r>
              <a:rPr lang="fr-FR" sz="1200" kern="1200" dirty="0" smtClean="0">
                <a:solidFill>
                  <a:schemeClr val="tx1"/>
                </a:solidFill>
                <a:effectLst/>
                <a:latin typeface="+mn-lt"/>
                <a:ea typeface="+mn-ea"/>
                <a:cs typeface="+mn-cs"/>
              </a:rPr>
              <a:t> rubenianum.be.  </a:t>
            </a:r>
            <a:endParaRPr lang="nl-BE"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 2. </a:t>
            </a:r>
            <a:r>
              <a:rPr lang="nl-BE" sz="1200" kern="1200" dirty="0" smtClean="0">
                <a:solidFill>
                  <a:schemeClr val="tx1"/>
                </a:solidFill>
                <a:effectLst/>
                <a:latin typeface="+mn-lt"/>
                <a:ea typeface="+mn-ea"/>
                <a:cs typeface="+mn-cs"/>
              </a:rPr>
              <a:t>DIGITALE</a:t>
            </a:r>
            <a:r>
              <a:rPr lang="nl-BE" sz="1200" kern="1200" baseline="0" dirty="0" smtClean="0">
                <a:solidFill>
                  <a:schemeClr val="tx1"/>
                </a:solidFill>
                <a:effectLst/>
                <a:latin typeface="+mn-lt"/>
                <a:ea typeface="+mn-ea"/>
                <a:cs typeface="+mn-cs"/>
              </a:rPr>
              <a:t> VERRIJKING</a:t>
            </a:r>
            <a:endParaRPr lang="nl-BE" sz="1200" kern="1200" dirty="0" smtClean="0">
              <a:solidFill>
                <a:schemeClr val="tx1"/>
              </a:solidFill>
              <a:effectLst/>
              <a:latin typeface="+mn-lt"/>
              <a:ea typeface="+mn-ea"/>
              <a:cs typeface="+mn-cs"/>
            </a:endParaRPr>
          </a:p>
          <a:p>
            <a:r>
              <a:rPr lang="fr-FR" sz="1200" kern="1200" dirty="0" err="1" smtClean="0">
                <a:solidFill>
                  <a:schemeClr val="tx1"/>
                </a:solidFill>
                <a:effectLst/>
                <a:latin typeface="+mn-lt"/>
                <a:ea typeface="+mn-ea"/>
                <a:cs typeface="+mn-cs"/>
              </a:rPr>
              <a:t>Acht</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boekdelen</a:t>
            </a:r>
            <a:r>
              <a:rPr lang="fr-FR" sz="1200" kern="1200" dirty="0" smtClean="0">
                <a:solidFill>
                  <a:schemeClr val="tx1"/>
                </a:solidFill>
                <a:effectLst/>
                <a:latin typeface="+mn-lt"/>
                <a:ea typeface="+mn-ea"/>
                <a:cs typeface="+mn-cs"/>
              </a:rPr>
              <a:t> van </a:t>
            </a:r>
            <a:r>
              <a:rPr lang="fr-FR" sz="1200" kern="1200" dirty="0" err="1" smtClean="0">
                <a:solidFill>
                  <a:schemeClr val="tx1"/>
                </a:solidFill>
                <a:effectLst/>
                <a:latin typeface="+mn-lt"/>
                <a:ea typeface="+mn-ea"/>
                <a:cs typeface="+mn-cs"/>
              </a:rPr>
              <a:t>het</a:t>
            </a:r>
            <a:r>
              <a:rPr lang="fr-FR" sz="1200" kern="1200" dirty="0" smtClean="0">
                <a:solidFill>
                  <a:schemeClr val="tx1"/>
                </a:solidFill>
                <a:effectLst/>
                <a:latin typeface="+mn-lt"/>
                <a:ea typeface="+mn-ea"/>
                <a:cs typeface="+mn-cs"/>
              </a:rPr>
              <a:t> Corpus</a:t>
            </a:r>
            <a:r>
              <a:rPr lang="fr-FR" sz="1200" kern="1200" baseline="0" dirty="0" smtClean="0">
                <a:solidFill>
                  <a:schemeClr val="tx1"/>
                </a:solidFill>
                <a:effectLst/>
                <a:latin typeface="+mn-lt"/>
                <a:ea typeface="+mn-ea"/>
                <a:cs typeface="+mn-cs"/>
              </a:rPr>
              <a:t> Rubenianum </a:t>
            </a:r>
            <a:r>
              <a:rPr lang="fr-FR" sz="1200" kern="1200" baseline="0" dirty="0" err="1" smtClean="0">
                <a:solidFill>
                  <a:schemeClr val="tx1"/>
                </a:solidFill>
                <a:effectLst/>
                <a:latin typeface="+mn-lt"/>
                <a:ea typeface="+mn-ea"/>
                <a:cs typeface="+mn-cs"/>
              </a:rPr>
              <a:t>werden</a:t>
            </a:r>
            <a:r>
              <a:rPr lang="fr-FR" sz="1200" kern="1200" dirty="0" smtClean="0">
                <a:solidFill>
                  <a:schemeClr val="tx1"/>
                </a:solidFill>
                <a:effectLst/>
                <a:latin typeface="+mn-lt"/>
                <a:ea typeface="+mn-ea"/>
                <a:cs typeface="+mn-cs"/>
              </a:rPr>
              <a:t> al </a:t>
            </a:r>
            <a:r>
              <a:rPr lang="fr-FR" sz="1200" kern="1200" dirty="0" err="1" smtClean="0">
                <a:solidFill>
                  <a:schemeClr val="tx1"/>
                </a:solidFill>
                <a:effectLst/>
                <a:latin typeface="+mn-lt"/>
                <a:ea typeface="+mn-ea"/>
                <a:cs typeface="+mn-cs"/>
              </a:rPr>
              <a:t>verder</a:t>
            </a:r>
            <a:r>
              <a:rPr lang="fr-FR" sz="1200" kern="1200" dirty="0" smtClean="0">
                <a:solidFill>
                  <a:schemeClr val="tx1"/>
                </a:solidFill>
                <a:effectLst/>
                <a:latin typeface="+mn-lt"/>
                <a:ea typeface="+mn-ea"/>
                <a:cs typeface="+mn-cs"/>
              </a:rPr>
              <a:t> « </a:t>
            </a:r>
            <a:r>
              <a:rPr lang="fr-FR" sz="1200" kern="1200" dirty="0" err="1" smtClean="0">
                <a:solidFill>
                  <a:schemeClr val="tx1"/>
                </a:solidFill>
                <a:effectLst/>
                <a:latin typeface="+mn-lt"/>
                <a:ea typeface="+mn-ea"/>
                <a:cs typeface="+mn-cs"/>
              </a:rPr>
              <a:t>gedigitaliseerd</a:t>
            </a:r>
            <a:r>
              <a:rPr lang="fr-FR" sz="1200" kern="1200" dirty="0" smtClean="0">
                <a:solidFill>
                  <a:schemeClr val="tx1"/>
                </a:solidFill>
                <a:effectLst/>
                <a:latin typeface="+mn-lt"/>
                <a:ea typeface="+mn-ea"/>
                <a:cs typeface="+mn-cs"/>
              </a:rPr>
              <a:t> » </a:t>
            </a:r>
            <a:r>
              <a:rPr lang="fr-FR" sz="1200" kern="1200" dirty="0" err="1" smtClean="0">
                <a:solidFill>
                  <a:schemeClr val="tx1"/>
                </a:solidFill>
                <a:effectLst/>
                <a:latin typeface="+mn-lt"/>
                <a:ea typeface="+mn-ea"/>
                <a:cs typeface="+mn-cs"/>
              </a:rPr>
              <a:t>door</a:t>
            </a:r>
            <a:r>
              <a:rPr lang="fr-FR" sz="1200" kern="1200" dirty="0" smtClean="0">
                <a:solidFill>
                  <a:schemeClr val="tx1"/>
                </a:solidFill>
                <a:effectLst/>
                <a:latin typeface="+mn-lt"/>
                <a:ea typeface="+mn-ea"/>
                <a:cs typeface="+mn-cs"/>
              </a:rPr>
              <a:t> onze </a:t>
            </a:r>
            <a:r>
              <a:rPr lang="fr-FR" sz="1200" kern="1200" dirty="0" err="1" smtClean="0">
                <a:solidFill>
                  <a:schemeClr val="tx1"/>
                </a:solidFill>
                <a:effectLst/>
                <a:latin typeface="+mn-lt"/>
                <a:ea typeface="+mn-ea"/>
                <a:cs typeface="+mn-cs"/>
              </a:rPr>
              <a:t>projectmedewerker</a:t>
            </a:r>
            <a:r>
              <a:rPr lang="fr-FR" sz="1200" kern="1200" dirty="0" smtClean="0">
                <a:solidFill>
                  <a:schemeClr val="tx1"/>
                </a:solidFill>
                <a:effectLst/>
                <a:latin typeface="+mn-lt"/>
                <a:ea typeface="+mn-ea"/>
                <a:cs typeface="+mn-cs"/>
              </a:rPr>
              <a:t>.</a:t>
            </a:r>
            <a:r>
              <a:rPr lang="fr-FR" sz="1200" kern="1200" baseline="0" dirty="0" smtClean="0">
                <a:solidFill>
                  <a:schemeClr val="tx1"/>
                </a:solidFill>
                <a:effectLst/>
                <a:latin typeface="+mn-lt"/>
                <a:ea typeface="+mn-ea"/>
                <a:cs typeface="+mn-cs"/>
              </a:rPr>
              <a:t> De </a:t>
            </a:r>
            <a:r>
              <a:rPr lang="fr-FR" sz="1200" kern="1200" dirty="0" err="1" smtClean="0">
                <a:solidFill>
                  <a:schemeClr val="tx1"/>
                </a:solidFill>
                <a:effectLst/>
                <a:latin typeface="+mn-lt"/>
                <a:ea typeface="+mn-ea"/>
                <a:cs typeface="+mn-cs"/>
              </a:rPr>
              <a:t>helft</a:t>
            </a:r>
            <a:r>
              <a:rPr lang="fr-FR" sz="1200" kern="1200" dirty="0" smtClean="0">
                <a:solidFill>
                  <a:schemeClr val="tx1"/>
                </a:solidFill>
                <a:effectLst/>
                <a:latin typeface="+mn-lt"/>
                <a:ea typeface="+mn-ea"/>
                <a:cs typeface="+mn-cs"/>
              </a:rPr>
              <a:t> van de in RKD </a:t>
            </a:r>
            <a:r>
              <a:rPr lang="fr-FR" sz="1200" kern="1200" dirty="0" err="1" smtClean="0">
                <a:solidFill>
                  <a:schemeClr val="tx1"/>
                </a:solidFill>
                <a:effectLst/>
                <a:latin typeface="+mn-lt"/>
                <a:ea typeface="+mn-ea"/>
                <a:cs typeface="+mn-cs"/>
              </a:rPr>
              <a:t>ingevoerde</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Rubenswerken</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zijn</a:t>
            </a:r>
            <a:r>
              <a:rPr lang="fr-FR" sz="1200" kern="1200" dirty="0" smtClean="0">
                <a:solidFill>
                  <a:schemeClr val="tx1"/>
                </a:solidFill>
                <a:effectLst/>
                <a:latin typeface="+mn-lt"/>
                <a:ea typeface="+mn-ea"/>
                <a:cs typeface="+mn-cs"/>
              </a:rPr>
              <a:t> in 2013-14 of </a:t>
            </a:r>
            <a:r>
              <a:rPr lang="fr-FR" sz="1200" kern="1200" dirty="0" err="1" smtClean="0">
                <a:solidFill>
                  <a:schemeClr val="tx1"/>
                </a:solidFill>
                <a:effectLst/>
                <a:latin typeface="+mn-lt"/>
                <a:ea typeface="+mn-ea"/>
                <a:cs typeface="+mn-cs"/>
              </a:rPr>
              <a:t>door</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het</a:t>
            </a:r>
            <a:r>
              <a:rPr lang="fr-FR" sz="1200" kern="1200" dirty="0" smtClean="0">
                <a:solidFill>
                  <a:schemeClr val="tx1"/>
                </a:solidFill>
                <a:effectLst/>
                <a:latin typeface="+mn-lt"/>
                <a:ea typeface="+mn-ea"/>
                <a:cs typeface="+mn-cs"/>
              </a:rPr>
              <a:t> Rubenianum </a:t>
            </a:r>
            <a:r>
              <a:rPr lang="fr-FR" sz="1200" kern="1200" dirty="0" err="1" smtClean="0">
                <a:solidFill>
                  <a:schemeClr val="tx1"/>
                </a:solidFill>
                <a:effectLst/>
                <a:latin typeface="+mn-lt"/>
                <a:ea typeface="+mn-ea"/>
                <a:cs typeface="+mn-cs"/>
              </a:rPr>
              <a:t>aangemaakt</a:t>
            </a:r>
            <a:r>
              <a:rPr lang="fr-FR" sz="1200" kern="1200" dirty="0" smtClean="0">
                <a:solidFill>
                  <a:schemeClr val="tx1"/>
                </a:solidFill>
                <a:effectLst/>
                <a:latin typeface="+mn-lt"/>
                <a:ea typeface="+mn-ea"/>
                <a:cs typeface="+mn-cs"/>
              </a:rPr>
              <a:t>, dan </a:t>
            </a:r>
            <a:r>
              <a:rPr lang="fr-FR" sz="1200" kern="1200" dirty="0" err="1" smtClean="0">
                <a:solidFill>
                  <a:schemeClr val="tx1"/>
                </a:solidFill>
                <a:effectLst/>
                <a:latin typeface="+mn-lt"/>
                <a:ea typeface="+mn-ea"/>
                <a:cs typeface="+mn-cs"/>
              </a:rPr>
              <a:t>wel</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vervolledigd</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Alle</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kunstwerken</a:t>
            </a:r>
            <a:r>
              <a:rPr lang="fr-FR" sz="1200" kern="1200" dirty="0" smtClean="0">
                <a:solidFill>
                  <a:schemeClr val="tx1"/>
                </a:solidFill>
                <a:effectLst/>
                <a:latin typeface="+mn-lt"/>
                <a:ea typeface="+mn-ea"/>
                <a:cs typeface="+mn-cs"/>
              </a:rPr>
              <a:t> die in </a:t>
            </a:r>
            <a:r>
              <a:rPr lang="fr-FR" sz="1200" kern="1200" dirty="0" err="1" smtClean="0">
                <a:solidFill>
                  <a:schemeClr val="tx1"/>
                </a:solidFill>
                <a:effectLst/>
                <a:latin typeface="+mn-lt"/>
                <a:ea typeface="+mn-ea"/>
                <a:cs typeface="+mn-cs"/>
              </a:rPr>
              <a:t>het</a:t>
            </a:r>
            <a:r>
              <a:rPr lang="fr-FR" sz="1200" kern="1200" dirty="0" smtClean="0">
                <a:solidFill>
                  <a:schemeClr val="tx1"/>
                </a:solidFill>
                <a:effectLst/>
                <a:latin typeface="+mn-lt"/>
                <a:ea typeface="+mn-ea"/>
                <a:cs typeface="+mn-cs"/>
              </a:rPr>
              <a:t> Corpus Rubenianum </a:t>
            </a:r>
            <a:r>
              <a:rPr lang="fr-FR" sz="1200" kern="1200" dirty="0" err="1" smtClean="0">
                <a:solidFill>
                  <a:schemeClr val="tx1"/>
                </a:solidFill>
                <a:effectLst/>
                <a:latin typeface="+mn-lt"/>
                <a:ea typeface="+mn-ea"/>
                <a:cs typeface="+mn-cs"/>
              </a:rPr>
              <a:t>besproken</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worden</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én</a:t>
            </a:r>
            <a:r>
              <a:rPr lang="fr-FR" sz="1200" kern="1200" dirty="0" smtClean="0">
                <a:solidFill>
                  <a:schemeClr val="tx1"/>
                </a:solidFill>
                <a:effectLst/>
                <a:latin typeface="+mn-lt"/>
                <a:ea typeface="+mn-ea"/>
                <a:cs typeface="+mn-cs"/>
              </a:rPr>
              <a:t> de </a:t>
            </a:r>
            <a:r>
              <a:rPr lang="fr-FR" sz="1200" kern="1200" dirty="0" err="1" smtClean="0">
                <a:solidFill>
                  <a:schemeClr val="tx1"/>
                </a:solidFill>
                <a:effectLst/>
                <a:latin typeface="+mn-lt"/>
                <a:ea typeface="+mn-ea"/>
                <a:cs typeface="+mn-cs"/>
              </a:rPr>
              <a:t>werken</a:t>
            </a:r>
            <a:r>
              <a:rPr lang="fr-FR" sz="1200" kern="1200" baseline="0" dirty="0" smtClean="0">
                <a:solidFill>
                  <a:schemeClr val="tx1"/>
                </a:solidFill>
                <a:effectLst/>
                <a:latin typeface="+mn-lt"/>
                <a:ea typeface="+mn-ea"/>
                <a:cs typeface="+mn-cs"/>
              </a:rPr>
              <a:t> die na de </a:t>
            </a:r>
            <a:r>
              <a:rPr lang="fr-FR" sz="1200" kern="1200" baseline="0" dirty="0" err="1" smtClean="0">
                <a:solidFill>
                  <a:schemeClr val="tx1"/>
                </a:solidFill>
                <a:effectLst/>
                <a:latin typeface="+mn-lt"/>
                <a:ea typeface="+mn-ea"/>
                <a:cs typeface="+mn-cs"/>
              </a:rPr>
              <a:t>publicaties</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zijn</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opgedoken</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krijgen</a:t>
            </a:r>
            <a:r>
              <a:rPr lang="fr-FR" sz="1200" kern="1200" dirty="0" smtClean="0">
                <a:solidFill>
                  <a:schemeClr val="tx1"/>
                </a:solidFill>
                <a:effectLst/>
                <a:latin typeface="+mn-lt"/>
                <a:ea typeface="+mn-ea"/>
                <a:cs typeface="+mn-cs"/>
              </a:rPr>
              <a:t> in </a:t>
            </a:r>
            <a:r>
              <a:rPr lang="fr-FR" sz="1200" kern="1200" dirty="0" err="1" smtClean="0">
                <a:solidFill>
                  <a:schemeClr val="tx1"/>
                </a:solidFill>
                <a:effectLst/>
                <a:latin typeface="+mn-lt"/>
                <a:ea typeface="+mn-ea"/>
                <a:cs typeface="+mn-cs"/>
              </a:rPr>
              <a:t>RKDImages</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een</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uitgewerkte</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kunstwerkfiche</a:t>
            </a:r>
            <a:r>
              <a:rPr lang="fr-FR" sz="1200" kern="1200" dirty="0" smtClean="0">
                <a:solidFill>
                  <a:schemeClr val="tx1"/>
                </a:solidFill>
                <a:effectLst/>
                <a:latin typeface="+mn-lt"/>
                <a:ea typeface="+mn-ea"/>
                <a:cs typeface="+mn-cs"/>
              </a:rPr>
              <a:t>. De </a:t>
            </a:r>
            <a:r>
              <a:rPr lang="fr-FR" sz="1200" kern="1200" dirty="0" err="1" smtClean="0">
                <a:solidFill>
                  <a:schemeClr val="tx1"/>
                </a:solidFill>
                <a:effectLst/>
                <a:latin typeface="+mn-lt"/>
                <a:ea typeface="+mn-ea"/>
                <a:cs typeface="+mn-cs"/>
              </a:rPr>
              <a:t>literatuur</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waar</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het</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gepubliceerde</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corpusdeel</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zelf</a:t>
            </a:r>
            <a:r>
              <a:rPr lang="fr-FR" sz="1200" kern="1200" dirty="0" smtClean="0">
                <a:solidFill>
                  <a:schemeClr val="tx1"/>
                </a:solidFill>
                <a:effectLst/>
                <a:latin typeface="+mn-lt"/>
                <a:ea typeface="+mn-ea"/>
                <a:cs typeface="+mn-cs"/>
              </a:rPr>
              <a:t> al </a:t>
            </a:r>
            <a:r>
              <a:rPr lang="fr-FR" sz="1200" kern="1200" dirty="0" err="1" smtClean="0">
                <a:solidFill>
                  <a:schemeClr val="tx1"/>
                </a:solidFill>
                <a:effectLst/>
                <a:latin typeface="+mn-lt"/>
                <a:ea typeface="+mn-ea"/>
                <a:cs typeface="+mn-cs"/>
              </a:rPr>
              <a:t>aan</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refereert</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wordt</a:t>
            </a:r>
            <a:r>
              <a:rPr lang="fr-FR" sz="1200" kern="1200" dirty="0" smtClean="0">
                <a:solidFill>
                  <a:schemeClr val="tx1"/>
                </a:solidFill>
                <a:effectLst/>
                <a:latin typeface="+mn-lt"/>
                <a:ea typeface="+mn-ea"/>
                <a:cs typeface="+mn-cs"/>
              </a:rPr>
              <a:t> niet </a:t>
            </a:r>
            <a:r>
              <a:rPr lang="fr-FR" sz="1200" kern="1200" dirty="0" err="1" smtClean="0">
                <a:solidFill>
                  <a:schemeClr val="tx1"/>
                </a:solidFill>
                <a:effectLst/>
                <a:latin typeface="+mn-lt"/>
                <a:ea typeface="+mn-ea"/>
                <a:cs typeface="+mn-cs"/>
              </a:rPr>
              <a:t>opgenomen</a:t>
            </a:r>
            <a:r>
              <a:rPr lang="fr-FR" sz="1200" kern="1200" dirty="0" smtClean="0">
                <a:solidFill>
                  <a:schemeClr val="tx1"/>
                </a:solidFill>
                <a:effectLst/>
                <a:latin typeface="+mn-lt"/>
                <a:ea typeface="+mn-ea"/>
                <a:cs typeface="+mn-cs"/>
              </a:rPr>
              <a:t> in </a:t>
            </a:r>
            <a:r>
              <a:rPr lang="fr-FR" sz="1200" kern="1200" dirty="0" err="1" smtClean="0">
                <a:solidFill>
                  <a:schemeClr val="tx1"/>
                </a:solidFill>
                <a:effectLst/>
                <a:latin typeface="+mn-lt"/>
                <a:ea typeface="+mn-ea"/>
                <a:cs typeface="+mn-cs"/>
              </a:rPr>
              <a:t>deze</a:t>
            </a:r>
            <a:r>
              <a:rPr lang="fr-FR" sz="1200" kern="1200" dirty="0" smtClean="0">
                <a:solidFill>
                  <a:schemeClr val="tx1"/>
                </a:solidFill>
                <a:effectLst/>
                <a:latin typeface="+mn-lt"/>
                <a:ea typeface="+mn-ea"/>
                <a:cs typeface="+mn-cs"/>
              </a:rPr>
              <a:t> fiche. </a:t>
            </a:r>
            <a:r>
              <a:rPr lang="fr-FR" sz="1200" kern="1200" dirty="0" err="1" smtClean="0">
                <a:solidFill>
                  <a:schemeClr val="tx1"/>
                </a:solidFill>
                <a:effectLst/>
                <a:latin typeface="+mn-lt"/>
                <a:ea typeface="+mn-ea"/>
                <a:cs typeface="+mn-cs"/>
              </a:rPr>
              <a:t>Alles</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wat</a:t>
            </a:r>
            <a:r>
              <a:rPr lang="fr-FR" sz="1200" kern="1200" dirty="0" smtClean="0">
                <a:solidFill>
                  <a:schemeClr val="tx1"/>
                </a:solidFill>
                <a:effectLst/>
                <a:latin typeface="+mn-lt"/>
                <a:ea typeface="+mn-ea"/>
                <a:cs typeface="+mn-cs"/>
              </a:rPr>
              <a:t> na de </a:t>
            </a:r>
            <a:r>
              <a:rPr lang="fr-FR" sz="1200" kern="1200" dirty="0" err="1" smtClean="0">
                <a:solidFill>
                  <a:schemeClr val="tx1"/>
                </a:solidFill>
                <a:effectLst/>
                <a:latin typeface="+mn-lt"/>
                <a:ea typeface="+mn-ea"/>
                <a:cs typeface="+mn-cs"/>
              </a:rPr>
              <a:t>verschijning</a:t>
            </a:r>
            <a:r>
              <a:rPr lang="fr-FR" sz="1200" kern="1200" dirty="0" smtClean="0">
                <a:solidFill>
                  <a:schemeClr val="tx1"/>
                </a:solidFill>
                <a:effectLst/>
                <a:latin typeface="+mn-lt"/>
                <a:ea typeface="+mn-ea"/>
                <a:cs typeface="+mn-cs"/>
              </a:rPr>
              <a:t> van </a:t>
            </a:r>
            <a:r>
              <a:rPr lang="fr-FR" sz="1200" kern="1200" dirty="0" err="1" smtClean="0">
                <a:solidFill>
                  <a:schemeClr val="tx1"/>
                </a:solidFill>
                <a:effectLst/>
                <a:latin typeface="+mn-lt"/>
                <a:ea typeface="+mn-ea"/>
                <a:cs typeface="+mn-cs"/>
              </a:rPr>
              <a:t>het</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Corpusdeel</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gepubliceerd</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werd</a:t>
            </a:r>
            <a:r>
              <a:rPr lang="fr-FR" sz="1200" kern="1200" dirty="0" smtClean="0">
                <a:solidFill>
                  <a:schemeClr val="tx1"/>
                </a:solidFill>
                <a:effectLst/>
                <a:latin typeface="+mn-lt"/>
                <a:ea typeface="+mn-ea"/>
                <a:cs typeface="+mn-cs"/>
              </a:rPr>
              <a:t>, en dus </a:t>
            </a:r>
            <a:r>
              <a:rPr lang="fr-FR" sz="1200" kern="1200" dirty="0" err="1" smtClean="0">
                <a:solidFill>
                  <a:schemeClr val="tx1"/>
                </a:solidFill>
                <a:effectLst/>
                <a:latin typeface="+mn-lt"/>
                <a:ea typeface="+mn-ea"/>
                <a:cs typeface="+mn-cs"/>
              </a:rPr>
              <a:t>werd</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toegevoegd</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aan</a:t>
            </a:r>
            <a:r>
              <a:rPr lang="fr-FR" sz="1200" kern="1200" dirty="0" smtClean="0">
                <a:solidFill>
                  <a:schemeClr val="tx1"/>
                </a:solidFill>
                <a:effectLst/>
                <a:latin typeface="+mn-lt"/>
                <a:ea typeface="+mn-ea"/>
                <a:cs typeface="+mn-cs"/>
              </a:rPr>
              <a:t> de </a:t>
            </a:r>
            <a:r>
              <a:rPr lang="fr-FR" sz="1200" kern="1200" dirty="0" err="1" smtClean="0">
                <a:solidFill>
                  <a:schemeClr val="tx1"/>
                </a:solidFill>
                <a:effectLst/>
                <a:latin typeface="+mn-lt"/>
                <a:ea typeface="+mn-ea"/>
                <a:cs typeface="+mn-cs"/>
              </a:rPr>
              <a:t>documentatie</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krijgt</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wel</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een</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literatuurreferentie</a:t>
            </a:r>
            <a:r>
              <a:rPr lang="fr-FR" sz="1200" kern="1200" dirty="0" smtClean="0">
                <a:solidFill>
                  <a:schemeClr val="tx1"/>
                </a:solidFill>
                <a:effectLst/>
                <a:latin typeface="+mn-lt"/>
                <a:ea typeface="+mn-ea"/>
                <a:cs typeface="+mn-cs"/>
              </a:rPr>
              <a:t> in de </a:t>
            </a:r>
            <a:r>
              <a:rPr lang="fr-FR" sz="1200" kern="1200" dirty="0" err="1" smtClean="0">
                <a:solidFill>
                  <a:schemeClr val="tx1"/>
                </a:solidFill>
                <a:effectLst/>
                <a:latin typeface="+mn-lt"/>
                <a:ea typeface="+mn-ea"/>
                <a:cs typeface="+mn-cs"/>
              </a:rPr>
              <a:t>databank</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Scherpe</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keuze</a:t>
            </a:r>
            <a:r>
              <a:rPr lang="fr-FR" sz="1200" kern="1200" dirty="0" smtClean="0">
                <a:solidFill>
                  <a:schemeClr val="tx1"/>
                </a:solidFill>
                <a:effectLst/>
                <a:latin typeface="+mn-lt"/>
                <a:ea typeface="+mn-ea"/>
                <a:cs typeface="+mn-cs"/>
              </a:rPr>
              <a:t>!)</a:t>
            </a:r>
            <a:r>
              <a:rPr lang="fr-FR" sz="1200" kern="1200" baseline="0" dirty="0" smtClean="0">
                <a:solidFill>
                  <a:schemeClr val="tx1"/>
                </a:solidFill>
                <a:effectLst/>
                <a:latin typeface="+mn-lt"/>
                <a:ea typeface="+mn-ea"/>
                <a:cs typeface="+mn-cs"/>
              </a:rPr>
              <a:t> </a:t>
            </a:r>
          </a:p>
          <a:p>
            <a:r>
              <a:rPr lang="nl-BE" sz="1200" kern="1200" dirty="0" smtClean="0">
                <a:solidFill>
                  <a:schemeClr val="tx1"/>
                </a:solidFill>
                <a:effectLst/>
                <a:latin typeface="+mn-lt"/>
                <a:ea typeface="+mn-ea"/>
                <a:cs typeface="+mn-cs"/>
              </a:rPr>
              <a:t>De gedigitaliseerde corpusdelen (</a:t>
            </a:r>
            <a:r>
              <a:rPr lang="nl-BE" sz="1200" kern="1200" dirty="0" err="1" smtClean="0">
                <a:solidFill>
                  <a:schemeClr val="tx1"/>
                </a:solidFill>
                <a:effectLst/>
                <a:latin typeface="+mn-lt"/>
                <a:ea typeface="+mn-ea"/>
                <a:cs typeface="+mn-cs"/>
              </a:rPr>
              <a:t>PDF-files</a:t>
            </a:r>
            <a:r>
              <a:rPr lang="nl-BE" sz="1200" kern="1200" dirty="0" smtClean="0">
                <a:solidFill>
                  <a:schemeClr val="tx1"/>
                </a:solidFill>
                <a:effectLst/>
                <a:latin typeface="+mn-lt"/>
                <a:ea typeface="+mn-ea"/>
                <a:cs typeface="+mn-cs"/>
              </a:rPr>
              <a:t>) worden dan verrijkt met de links naar de betreffende kunstwerkrecords in de database. </a:t>
            </a:r>
            <a:r>
              <a:rPr lang="fr-FR" sz="1200" kern="1200" dirty="0" smtClean="0">
                <a:solidFill>
                  <a:schemeClr val="tx1"/>
                </a:solidFill>
                <a:effectLst/>
                <a:latin typeface="+mn-lt"/>
                <a:ea typeface="+mn-ea"/>
                <a:cs typeface="+mn-cs"/>
              </a:rPr>
              <a:t>Er </a:t>
            </a:r>
            <a:r>
              <a:rPr lang="fr-FR" sz="1200" kern="1200" dirty="0" err="1" smtClean="0">
                <a:solidFill>
                  <a:schemeClr val="tx1"/>
                </a:solidFill>
                <a:effectLst/>
                <a:latin typeface="+mn-lt"/>
                <a:ea typeface="+mn-ea"/>
                <a:cs typeface="+mn-cs"/>
              </a:rPr>
              <a:t>werden</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zo</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intussen</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acht</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pdfs</a:t>
            </a:r>
            <a:r>
              <a:rPr lang="fr-FR" sz="1200" kern="1200" dirty="0" smtClean="0">
                <a:solidFill>
                  <a:schemeClr val="tx1"/>
                </a:solidFill>
                <a:effectLst/>
                <a:latin typeface="+mn-lt"/>
                <a:ea typeface="+mn-ea"/>
                <a:cs typeface="+mn-cs"/>
              </a:rPr>
              <a:t> met links </a:t>
            </a:r>
            <a:r>
              <a:rPr lang="fr-FR" sz="1200" kern="1200" dirty="0" err="1" smtClean="0">
                <a:solidFill>
                  <a:schemeClr val="tx1"/>
                </a:solidFill>
                <a:effectLst/>
                <a:latin typeface="+mn-lt"/>
                <a:ea typeface="+mn-ea"/>
                <a:cs typeface="+mn-cs"/>
              </a:rPr>
              <a:t>naar</a:t>
            </a:r>
            <a:r>
              <a:rPr lang="fr-FR" sz="1200" kern="1200" dirty="0" smtClean="0">
                <a:solidFill>
                  <a:schemeClr val="tx1"/>
                </a:solidFill>
                <a:effectLst/>
                <a:latin typeface="+mn-lt"/>
                <a:ea typeface="+mn-ea"/>
                <a:cs typeface="+mn-cs"/>
              </a:rPr>
              <a:t> de </a:t>
            </a:r>
            <a:r>
              <a:rPr lang="fr-FR" sz="1200" kern="1200" dirty="0" err="1" smtClean="0">
                <a:solidFill>
                  <a:schemeClr val="tx1"/>
                </a:solidFill>
                <a:effectLst/>
                <a:latin typeface="+mn-lt"/>
                <a:ea typeface="+mn-ea"/>
                <a:cs typeface="+mn-cs"/>
              </a:rPr>
              <a:t>kunstwerkendatabase</a:t>
            </a:r>
            <a:r>
              <a:rPr lang="fr-FR" sz="1200" kern="1200" dirty="0" smtClean="0">
                <a:solidFill>
                  <a:schemeClr val="tx1"/>
                </a:solidFill>
                <a:effectLst/>
                <a:latin typeface="+mn-lt"/>
                <a:ea typeface="+mn-ea"/>
                <a:cs typeface="+mn-cs"/>
              </a:rPr>
              <a:t> op de </a:t>
            </a:r>
            <a:r>
              <a:rPr lang="fr-FR" sz="1200" kern="1200" dirty="0" err="1" smtClean="0">
                <a:solidFill>
                  <a:schemeClr val="tx1"/>
                </a:solidFill>
                <a:effectLst/>
                <a:latin typeface="+mn-lt"/>
                <a:ea typeface="+mn-ea"/>
                <a:cs typeface="+mn-cs"/>
              </a:rPr>
              <a:t>website</a:t>
            </a:r>
            <a:r>
              <a:rPr lang="fr-FR" sz="1200" kern="1200" dirty="0" smtClean="0">
                <a:solidFill>
                  <a:schemeClr val="tx1"/>
                </a:solidFill>
                <a:effectLst/>
                <a:latin typeface="+mn-lt"/>
                <a:ea typeface="+mn-ea"/>
                <a:cs typeface="+mn-cs"/>
              </a:rPr>
              <a:t> rubenianum.be </a:t>
            </a:r>
            <a:r>
              <a:rPr lang="fr-FR" sz="1200" kern="1200" dirty="0" err="1" smtClean="0">
                <a:solidFill>
                  <a:schemeClr val="tx1"/>
                </a:solidFill>
                <a:effectLst/>
                <a:latin typeface="+mn-lt"/>
                <a:ea typeface="+mn-ea"/>
                <a:cs typeface="+mn-cs"/>
              </a:rPr>
              <a:t>beschikbaar</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gesteld</a:t>
            </a:r>
            <a:r>
              <a:rPr lang="fr-FR" sz="1200" kern="1200" dirty="0" smtClean="0">
                <a:solidFill>
                  <a:schemeClr val="tx1"/>
                </a:solidFill>
                <a:effectLst/>
                <a:latin typeface="+mn-lt"/>
                <a:ea typeface="+mn-ea"/>
                <a:cs typeface="+mn-cs"/>
              </a:rPr>
              <a:t>. </a:t>
            </a:r>
            <a:r>
              <a:rPr lang="fr-FR" sz="1200" kern="1200" dirty="0" smtClean="0">
                <a:solidFill>
                  <a:schemeClr val="tx1"/>
                </a:solidFill>
                <a:effectLst/>
                <a:latin typeface="+mn-lt"/>
                <a:ea typeface="+mn-ea"/>
                <a:cs typeface="+mn-cs"/>
                <a:sym typeface="Wingdings" panose="05000000000000000000" pitchFamily="2" charset="2"/>
              </a:rPr>
              <a:t> </a:t>
            </a:r>
            <a:r>
              <a:rPr lang="nl-BE" sz="1200" kern="1200" dirty="0" smtClean="0">
                <a:solidFill>
                  <a:schemeClr val="tx1"/>
                </a:solidFill>
                <a:effectLst/>
                <a:latin typeface="+mn-lt"/>
                <a:ea typeface="+mn-ea"/>
                <a:cs typeface="+mn-cs"/>
              </a:rPr>
              <a:t>Wie dus het digitale Corpus Rubenianum doorbladert kan met één klik gaan kijken over welk kunstwerk het gaat, en krijgt zo de meest up-to-date informatie over het werk te zien. De verrijking van het Corpus speelt op meerdere vlakken: 1. de addenda en corrigenda – toevoegingen (vb. nieuw ontdekte kopieën, nieuwe literatuur) en correcties op toeschrijvingen (vb.</a:t>
            </a:r>
            <a:r>
              <a:rPr lang="nl-BE" sz="1200" kern="1200" baseline="0" dirty="0" smtClean="0">
                <a:solidFill>
                  <a:schemeClr val="tx1"/>
                </a:solidFill>
                <a:effectLst/>
                <a:latin typeface="+mn-lt"/>
                <a:ea typeface="+mn-ea"/>
                <a:cs typeface="+mn-cs"/>
              </a:rPr>
              <a:t> </a:t>
            </a:r>
            <a:r>
              <a:rPr lang="nl-BE" sz="1200" kern="1200" dirty="0" smtClean="0">
                <a:solidFill>
                  <a:schemeClr val="tx1"/>
                </a:solidFill>
                <a:effectLst/>
                <a:latin typeface="+mn-lt"/>
                <a:ea typeface="+mn-ea"/>
                <a:cs typeface="+mn-cs"/>
              </a:rPr>
              <a:t>niet Rubens, maar Van </a:t>
            </a:r>
            <a:r>
              <a:rPr lang="nl-BE" sz="1200" kern="1200" dirty="0" err="1" smtClean="0">
                <a:solidFill>
                  <a:schemeClr val="tx1"/>
                </a:solidFill>
                <a:effectLst/>
                <a:latin typeface="+mn-lt"/>
                <a:ea typeface="+mn-ea"/>
                <a:cs typeface="+mn-cs"/>
              </a:rPr>
              <a:t>Dyck</a:t>
            </a:r>
            <a:r>
              <a:rPr lang="nl-BE" sz="1200" kern="1200" dirty="0" smtClean="0">
                <a:solidFill>
                  <a:schemeClr val="tx1"/>
                </a:solidFill>
                <a:effectLst/>
                <a:latin typeface="+mn-lt"/>
                <a:ea typeface="+mn-ea"/>
                <a:cs typeface="+mn-cs"/>
              </a:rPr>
              <a:t>, niet H. Thomas, maar H. Johannes) – zijn bij deze toegankelijk, 2. waar de boeken zelf geen rijke bron van illustraties konden zijn, is de database gevuld met illustraties, waar mogelijk liefst in kleur. 3. De databank laat zoekmogelijkheden en clustering toe die in een publicatie niet mogelijk is.  (e.a.)</a:t>
            </a:r>
          </a:p>
          <a:p>
            <a:endParaRPr lang="nl-BE"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VOORWAARDE : </a:t>
            </a:r>
            <a:r>
              <a:rPr lang="fr-FR" sz="1200" kern="1200" dirty="0" err="1" smtClean="0">
                <a:solidFill>
                  <a:schemeClr val="tx1"/>
                </a:solidFill>
                <a:effectLst/>
                <a:latin typeface="+mn-lt"/>
                <a:ea typeface="+mn-ea"/>
                <a:cs typeface="+mn-cs"/>
              </a:rPr>
              <a:t>financiering</a:t>
            </a:r>
            <a:r>
              <a:rPr lang="fr-FR" sz="1200" kern="1200" dirty="0" smtClean="0">
                <a:solidFill>
                  <a:schemeClr val="tx1"/>
                </a:solidFill>
                <a:effectLst/>
                <a:latin typeface="+mn-lt"/>
                <a:ea typeface="+mn-ea"/>
                <a:cs typeface="+mn-cs"/>
              </a:rPr>
              <a:t>. </a:t>
            </a:r>
            <a:endParaRPr lang="nl-BE" sz="1200" kern="1200" dirty="0" smtClean="0">
              <a:solidFill>
                <a:schemeClr val="tx1"/>
              </a:solidFill>
              <a:effectLst/>
              <a:latin typeface="+mn-lt"/>
              <a:ea typeface="+mn-ea"/>
              <a:cs typeface="+mn-cs"/>
            </a:endParaRPr>
          </a:p>
          <a:p>
            <a:r>
              <a:rPr lang="nl-BE" sz="1200" kern="1200" dirty="0" smtClean="0">
                <a:solidFill>
                  <a:schemeClr val="tx1"/>
                </a:solidFill>
                <a:effectLst/>
                <a:latin typeface="+mn-lt"/>
                <a:ea typeface="+mn-ea"/>
                <a:cs typeface="+mn-cs"/>
              </a:rPr>
              <a:t>Dit project was echter niet mogelijk geweest zonder extra financiering/projectfondsen (vb. projectmedewerker). </a:t>
            </a:r>
            <a:r>
              <a:rPr lang="en-US" sz="1200" kern="1200" dirty="0" err="1" smtClean="0">
                <a:solidFill>
                  <a:schemeClr val="tx1"/>
                </a:solidFill>
                <a:effectLst/>
                <a:latin typeface="+mn-lt"/>
                <a:ea typeface="+mn-ea"/>
                <a:cs typeface="+mn-cs"/>
              </a:rPr>
              <a:t>Hiervoor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hebben</a:t>
            </a:r>
            <a:r>
              <a:rPr lang="en-US" sz="1200" kern="1200" dirty="0" smtClean="0">
                <a:solidFill>
                  <a:schemeClr val="tx1"/>
                </a:solidFill>
                <a:effectLst/>
                <a:latin typeface="+mn-lt"/>
                <a:ea typeface="+mn-ea"/>
                <a:cs typeface="+mn-cs"/>
              </a:rPr>
              <a:t> we </a:t>
            </a:r>
            <a:r>
              <a:rPr lang="en-US" sz="1200" kern="1200" dirty="0" err="1" smtClean="0">
                <a:solidFill>
                  <a:schemeClr val="tx1"/>
                </a:solidFill>
                <a:effectLst/>
                <a:latin typeface="+mn-lt"/>
                <a:ea typeface="+mn-ea"/>
                <a:cs typeface="+mn-cs"/>
              </a:rPr>
              <a:t>bij</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een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externe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stichting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een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projectsubsidie</a:t>
            </a:r>
            <a:r>
              <a:rPr lang="en-US" sz="1200" kern="1200" baseline="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aangevraagd</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bij</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Samuel H. Kress Foundation.</a:t>
            </a:r>
            <a:r>
              <a:rPr lang="en-US" sz="1200" kern="1200" baseline="0" dirty="0" smtClean="0">
                <a:solidFill>
                  <a:schemeClr val="tx1"/>
                </a:solidFill>
                <a:effectLst/>
                <a:latin typeface="+mn-lt"/>
                <a:ea typeface="+mn-ea"/>
                <a:cs typeface="+mn-cs"/>
              </a:rPr>
              <a:t> </a:t>
            </a:r>
            <a:r>
              <a:rPr lang="nl-BE" sz="1200" kern="1200" dirty="0" smtClean="0">
                <a:solidFill>
                  <a:schemeClr val="tx1"/>
                </a:solidFill>
                <a:effectLst/>
                <a:latin typeface="+mn-lt"/>
                <a:ea typeface="+mn-ea"/>
                <a:cs typeface="+mn-cs"/>
              </a:rPr>
              <a:t>Een uitgewerkte projectaanvraag werd ingestuurd, waarin een plan van aanpak en timing werd verwerkt, en dus duidelijk werd geargumenteerd waarvoor het gevraagde geld gebruikt zou worden. Het</a:t>
            </a:r>
            <a:r>
              <a:rPr lang="nl-BE" sz="1200" kern="1200" baseline="0" dirty="0" smtClean="0">
                <a:solidFill>
                  <a:schemeClr val="tx1"/>
                </a:solidFill>
                <a:effectLst/>
                <a:latin typeface="+mn-lt"/>
                <a:ea typeface="+mn-ea"/>
                <a:cs typeface="+mn-cs"/>
              </a:rPr>
              <a:t> opstellen van een </a:t>
            </a:r>
            <a:r>
              <a:rPr lang="nl-BE" sz="1200" b="1" kern="1200" baseline="0" dirty="0" smtClean="0">
                <a:solidFill>
                  <a:schemeClr val="tx1"/>
                </a:solidFill>
                <a:effectLst/>
                <a:latin typeface="+mn-lt"/>
                <a:ea typeface="+mn-ea"/>
                <a:cs typeface="+mn-cs"/>
              </a:rPr>
              <a:t>plan van aanpak </a:t>
            </a:r>
            <a:r>
              <a:rPr lang="nl-BE" sz="1200" kern="1200" dirty="0" smtClean="0">
                <a:solidFill>
                  <a:schemeClr val="tx1"/>
                </a:solidFill>
                <a:effectLst/>
                <a:latin typeface="+mn-lt"/>
                <a:ea typeface="+mn-ea"/>
                <a:cs typeface="+mn-cs"/>
              </a:rPr>
              <a:t>is een echte must bij – ook zelf gefinancierde - digitaliseringsprojecten: het helpt om een focus te houden bij het project en om vooropgezette doelstelling ook effectief te bereiken.</a:t>
            </a:r>
            <a:r>
              <a:rPr lang="nl-BE" sz="1200" kern="1200" baseline="0" dirty="0" smtClean="0">
                <a:solidFill>
                  <a:schemeClr val="tx1"/>
                </a:solidFill>
                <a:effectLst/>
                <a:latin typeface="+mn-lt"/>
                <a:ea typeface="+mn-ea"/>
                <a:cs typeface="+mn-cs"/>
              </a:rPr>
              <a:t> </a:t>
            </a:r>
          </a:p>
          <a:p>
            <a:r>
              <a:rPr lang="nl-BE" sz="1200" kern="1200" dirty="0" smtClean="0">
                <a:solidFill>
                  <a:schemeClr val="tx1"/>
                </a:solidFill>
                <a:effectLst/>
                <a:latin typeface="+mn-lt"/>
                <a:ea typeface="+mn-ea"/>
                <a:cs typeface="+mn-cs"/>
              </a:rPr>
              <a:t>Daarnaast</a:t>
            </a:r>
            <a:r>
              <a:rPr lang="nl-BE" sz="1200" kern="1200" baseline="0" dirty="0" smtClean="0">
                <a:solidFill>
                  <a:schemeClr val="tx1"/>
                </a:solidFill>
                <a:effectLst/>
                <a:latin typeface="+mn-lt"/>
                <a:ea typeface="+mn-ea"/>
                <a:cs typeface="+mn-cs"/>
              </a:rPr>
              <a:t> is </a:t>
            </a:r>
            <a:r>
              <a:rPr lang="nl-BE" sz="1200" kern="1200" dirty="0" smtClean="0">
                <a:solidFill>
                  <a:schemeClr val="tx1"/>
                </a:solidFill>
                <a:effectLst/>
                <a:latin typeface="+mn-lt"/>
                <a:ea typeface="+mn-ea"/>
                <a:cs typeface="+mn-cs"/>
              </a:rPr>
              <a:t>de sponsoring</a:t>
            </a:r>
            <a:r>
              <a:rPr lang="nl-BE" sz="1200" kern="1200" baseline="0" dirty="0" smtClean="0">
                <a:solidFill>
                  <a:schemeClr val="tx1"/>
                </a:solidFill>
                <a:effectLst/>
                <a:latin typeface="+mn-lt"/>
                <a:ea typeface="+mn-ea"/>
                <a:cs typeface="+mn-cs"/>
              </a:rPr>
              <a:t> </a:t>
            </a:r>
            <a:r>
              <a:rPr lang="nl-BE" sz="1200" kern="1200" dirty="0" smtClean="0">
                <a:solidFill>
                  <a:schemeClr val="tx1"/>
                </a:solidFill>
                <a:effectLst/>
                <a:latin typeface="+mn-lt"/>
                <a:ea typeface="+mn-ea"/>
                <a:cs typeface="+mn-cs"/>
              </a:rPr>
              <a:t>ook een manier om </a:t>
            </a:r>
            <a:r>
              <a:rPr lang="nl-BE" sz="1200" b="1" kern="1200" dirty="0" smtClean="0">
                <a:solidFill>
                  <a:schemeClr val="tx1"/>
                </a:solidFill>
                <a:effectLst/>
                <a:latin typeface="+mn-lt"/>
                <a:ea typeface="+mn-ea"/>
                <a:cs typeface="+mn-cs"/>
              </a:rPr>
              <a:t>goodwill</a:t>
            </a:r>
            <a:r>
              <a:rPr lang="nl-BE" sz="1200" kern="1200" baseline="0" dirty="0" smtClean="0">
                <a:solidFill>
                  <a:schemeClr val="tx1"/>
                </a:solidFill>
                <a:effectLst/>
                <a:latin typeface="+mn-lt"/>
                <a:ea typeface="+mn-ea"/>
                <a:cs typeface="+mn-cs"/>
              </a:rPr>
              <a:t> te </a:t>
            </a:r>
            <a:r>
              <a:rPr lang="nl-BE" sz="1200" b="1" kern="1200" baseline="0" dirty="0" smtClean="0">
                <a:solidFill>
                  <a:schemeClr val="tx1"/>
                </a:solidFill>
                <a:effectLst/>
                <a:latin typeface="+mn-lt"/>
                <a:ea typeface="+mn-ea"/>
                <a:cs typeface="+mn-cs"/>
              </a:rPr>
              <a:t>creëren</a:t>
            </a:r>
            <a:r>
              <a:rPr lang="nl-BE" sz="1200" kern="1200" baseline="0" dirty="0" smtClean="0">
                <a:solidFill>
                  <a:schemeClr val="tx1"/>
                </a:solidFill>
                <a:effectLst/>
                <a:latin typeface="+mn-lt"/>
                <a:ea typeface="+mn-ea"/>
                <a:cs typeface="+mn-cs"/>
              </a:rPr>
              <a:t> bij je directie</a:t>
            </a:r>
            <a:r>
              <a:rPr lang="nl-BE" sz="1200" kern="1200" dirty="0" smtClean="0">
                <a:solidFill>
                  <a:schemeClr val="tx1"/>
                </a:solidFill>
                <a:effectLst/>
                <a:latin typeface="+mn-lt"/>
                <a:ea typeface="+mn-ea"/>
                <a:cs typeface="+mn-cs"/>
              </a:rPr>
              <a:t>: het toont immers aan dat je digitaliseringsproject weerklank vindt bij de buitenwereld en dus echt belangrijk gevonden</a:t>
            </a:r>
            <a:r>
              <a:rPr lang="nl-BE" sz="1200" kern="1200" baseline="0" dirty="0" smtClean="0">
                <a:solidFill>
                  <a:schemeClr val="tx1"/>
                </a:solidFill>
                <a:effectLst/>
                <a:latin typeface="+mn-lt"/>
                <a:ea typeface="+mn-ea"/>
                <a:cs typeface="+mn-cs"/>
              </a:rPr>
              <a:t> wordt.</a:t>
            </a:r>
            <a:endParaRPr lang="nl-BE" dirty="0"/>
          </a:p>
        </p:txBody>
      </p:sp>
      <p:sp>
        <p:nvSpPr>
          <p:cNvPr id="4" name="Tijdelijke aanduiding voor dianummer 3"/>
          <p:cNvSpPr>
            <a:spLocks noGrp="1"/>
          </p:cNvSpPr>
          <p:nvPr>
            <p:ph type="sldNum" sz="quarter" idx="10"/>
          </p:nvPr>
        </p:nvSpPr>
        <p:spPr/>
        <p:txBody>
          <a:bodyPr/>
          <a:lstStyle/>
          <a:p>
            <a:fld id="{CC4C3EC3-80DB-4860-90E0-CE2A7B0376C1}" type="slidenum">
              <a:rPr lang="nl-BE" smtClean="0"/>
              <a:t>7</a:t>
            </a:fld>
            <a:endParaRPr lang="nl-BE"/>
          </a:p>
        </p:txBody>
      </p:sp>
    </p:spTree>
    <p:extLst>
      <p:ext uri="{BB962C8B-B14F-4D97-AF65-F5344CB8AC3E}">
        <p14:creationId xmlns:p14="http://schemas.microsoft.com/office/powerpoint/2010/main" val="174740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smtClean="0"/>
              <a:t>Voorbeeld van</a:t>
            </a:r>
            <a:r>
              <a:rPr lang="nl-BE" baseline="0" dirty="0" smtClean="0"/>
              <a:t> een entry. Links de pdf met de link, rechts het gelinkte record in </a:t>
            </a:r>
            <a:r>
              <a:rPr lang="nl-BE" baseline="0" dirty="0" err="1" smtClean="0"/>
              <a:t>RKDImages</a:t>
            </a:r>
            <a:endParaRPr lang="nl-BE" dirty="0"/>
          </a:p>
        </p:txBody>
      </p:sp>
      <p:sp>
        <p:nvSpPr>
          <p:cNvPr id="4" name="Tijdelijke aanduiding voor dianummer 3"/>
          <p:cNvSpPr>
            <a:spLocks noGrp="1"/>
          </p:cNvSpPr>
          <p:nvPr>
            <p:ph type="sldNum" sz="quarter" idx="10"/>
          </p:nvPr>
        </p:nvSpPr>
        <p:spPr/>
        <p:txBody>
          <a:bodyPr/>
          <a:lstStyle/>
          <a:p>
            <a:fld id="{CC4C3EC3-80DB-4860-90E0-CE2A7B0376C1}" type="slidenum">
              <a:rPr lang="nl-BE" smtClean="0"/>
              <a:t>8</a:t>
            </a:fld>
            <a:endParaRPr lang="nl-BE"/>
          </a:p>
        </p:txBody>
      </p:sp>
    </p:spTree>
    <p:extLst>
      <p:ext uri="{BB962C8B-B14F-4D97-AF65-F5344CB8AC3E}">
        <p14:creationId xmlns:p14="http://schemas.microsoft.com/office/powerpoint/2010/main" val="36720375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CC4C3EC3-80DB-4860-90E0-CE2A7B0376C1}" type="slidenum">
              <a:rPr lang="nl-BE" smtClean="0"/>
              <a:t>9</a:t>
            </a:fld>
            <a:endParaRPr lang="nl-BE"/>
          </a:p>
        </p:txBody>
      </p:sp>
    </p:spTree>
    <p:extLst>
      <p:ext uri="{BB962C8B-B14F-4D97-AF65-F5344CB8AC3E}">
        <p14:creationId xmlns:p14="http://schemas.microsoft.com/office/powerpoint/2010/main" val="29329669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kern="1200" dirty="0" smtClean="0">
                <a:solidFill>
                  <a:schemeClr val="tx1"/>
                </a:solidFill>
                <a:effectLst/>
                <a:latin typeface="+mn-lt"/>
                <a:ea typeface="+mn-ea"/>
                <a:cs typeface="+mn-cs"/>
              </a:rPr>
              <a:t>De</a:t>
            </a:r>
            <a:r>
              <a:rPr lang="nl-BE" sz="1200" kern="1200" baseline="0" dirty="0" smtClean="0">
                <a:solidFill>
                  <a:schemeClr val="tx1"/>
                </a:solidFill>
                <a:effectLst/>
                <a:latin typeface="+mn-lt"/>
                <a:ea typeface="+mn-ea"/>
                <a:cs typeface="+mn-cs"/>
              </a:rPr>
              <a:t> 4 </a:t>
            </a:r>
            <a:r>
              <a:rPr lang="nl-BE" sz="1200" kern="1200" dirty="0" smtClean="0">
                <a:solidFill>
                  <a:schemeClr val="tx1"/>
                </a:solidFill>
                <a:effectLst/>
                <a:latin typeface="+mn-lt"/>
                <a:ea typeface="+mn-ea"/>
                <a:cs typeface="+mn-cs"/>
              </a:rPr>
              <a:t>“leerpunten” in ons verhaal:</a:t>
            </a:r>
          </a:p>
          <a:p>
            <a:endParaRPr lang="nl-BE" sz="1050" kern="1200" dirty="0" smtClean="0">
              <a:solidFill>
                <a:schemeClr val="tx1"/>
              </a:solidFill>
              <a:effectLst/>
              <a:latin typeface="+mn-lt"/>
              <a:ea typeface="+mn-ea"/>
              <a:cs typeface="+mn-cs"/>
            </a:endParaRPr>
          </a:p>
          <a:p>
            <a:r>
              <a:rPr lang="fr-FR" sz="1200" b="1" kern="1200" dirty="0" err="1" smtClean="0">
                <a:solidFill>
                  <a:schemeClr val="tx1"/>
                </a:solidFill>
                <a:effectLst/>
                <a:latin typeface="+mn-lt"/>
                <a:ea typeface="+mn-ea"/>
                <a:cs typeface="+mn-cs"/>
              </a:rPr>
              <a:t>Durf</a:t>
            </a:r>
            <a:r>
              <a:rPr lang="fr-FR" sz="1200" b="1" kern="1200" dirty="0" smtClean="0">
                <a:solidFill>
                  <a:schemeClr val="tx1"/>
                </a:solidFill>
                <a:effectLst/>
                <a:latin typeface="+mn-lt"/>
                <a:ea typeface="+mn-ea"/>
                <a:cs typeface="+mn-cs"/>
              </a:rPr>
              <a:t> </a:t>
            </a:r>
            <a:r>
              <a:rPr lang="fr-FR" sz="1200" b="1" kern="1200" dirty="0" err="1" smtClean="0">
                <a:solidFill>
                  <a:schemeClr val="tx1"/>
                </a:solidFill>
                <a:effectLst/>
                <a:latin typeface="+mn-lt"/>
                <a:ea typeface="+mn-ea"/>
                <a:cs typeface="+mn-cs"/>
              </a:rPr>
              <a:t>scherpe</a:t>
            </a:r>
            <a:r>
              <a:rPr lang="fr-FR" sz="1200" b="1" kern="1200" dirty="0" smtClean="0">
                <a:solidFill>
                  <a:schemeClr val="tx1"/>
                </a:solidFill>
                <a:effectLst/>
                <a:latin typeface="+mn-lt"/>
                <a:ea typeface="+mn-ea"/>
                <a:cs typeface="+mn-cs"/>
              </a:rPr>
              <a:t> </a:t>
            </a:r>
            <a:r>
              <a:rPr lang="fr-FR" sz="1200" b="1" kern="1200" dirty="0" err="1" smtClean="0">
                <a:solidFill>
                  <a:schemeClr val="tx1"/>
                </a:solidFill>
                <a:effectLst/>
                <a:latin typeface="+mn-lt"/>
                <a:ea typeface="+mn-ea"/>
                <a:cs typeface="+mn-cs"/>
              </a:rPr>
              <a:t>keuzes</a:t>
            </a:r>
            <a:r>
              <a:rPr lang="fr-FR" sz="1200" b="1" kern="1200" dirty="0" smtClean="0">
                <a:solidFill>
                  <a:schemeClr val="tx1"/>
                </a:solidFill>
                <a:effectLst/>
                <a:latin typeface="+mn-lt"/>
                <a:ea typeface="+mn-ea"/>
                <a:cs typeface="+mn-cs"/>
              </a:rPr>
              <a:t> </a:t>
            </a:r>
            <a:r>
              <a:rPr lang="fr-FR" sz="1200" b="1" kern="1200" dirty="0" err="1" smtClean="0">
                <a:solidFill>
                  <a:schemeClr val="tx1"/>
                </a:solidFill>
                <a:effectLst/>
                <a:latin typeface="+mn-lt"/>
                <a:ea typeface="+mn-ea"/>
                <a:cs typeface="+mn-cs"/>
              </a:rPr>
              <a:t>maken</a:t>
            </a:r>
            <a:r>
              <a:rPr lang="fr-FR" sz="1200" kern="1200" dirty="0" smtClean="0">
                <a:solidFill>
                  <a:schemeClr val="tx1"/>
                </a:solidFill>
                <a:effectLst/>
                <a:latin typeface="+mn-lt"/>
                <a:ea typeface="+mn-ea"/>
                <a:cs typeface="+mn-cs"/>
              </a:rPr>
              <a:t>. Je </a:t>
            </a:r>
            <a:r>
              <a:rPr lang="fr-FR" sz="1200" kern="1200" dirty="0" err="1" smtClean="0">
                <a:solidFill>
                  <a:schemeClr val="tx1"/>
                </a:solidFill>
                <a:effectLst/>
                <a:latin typeface="+mn-lt"/>
                <a:ea typeface="+mn-ea"/>
                <a:cs typeface="+mn-cs"/>
              </a:rPr>
              <a:t>hoeft</a:t>
            </a:r>
            <a:r>
              <a:rPr lang="fr-FR" sz="1200" kern="1200" dirty="0" smtClean="0">
                <a:solidFill>
                  <a:schemeClr val="tx1"/>
                </a:solidFill>
                <a:effectLst/>
                <a:latin typeface="+mn-lt"/>
                <a:ea typeface="+mn-ea"/>
                <a:cs typeface="+mn-cs"/>
              </a:rPr>
              <a:t> (kan?)</a:t>
            </a:r>
            <a:r>
              <a:rPr lang="fr-FR" sz="1200" kern="1200" baseline="0" dirty="0" smtClean="0">
                <a:solidFill>
                  <a:schemeClr val="tx1"/>
                </a:solidFill>
                <a:effectLst/>
                <a:latin typeface="+mn-lt"/>
                <a:ea typeface="+mn-ea"/>
                <a:cs typeface="+mn-cs"/>
              </a:rPr>
              <a:t> niet </a:t>
            </a:r>
            <a:r>
              <a:rPr lang="fr-FR" sz="1200" kern="1200" baseline="0" dirty="0" err="1" smtClean="0">
                <a:solidFill>
                  <a:schemeClr val="tx1"/>
                </a:solidFill>
                <a:effectLst/>
                <a:latin typeface="+mn-lt"/>
                <a:ea typeface="+mn-ea"/>
                <a:cs typeface="+mn-cs"/>
              </a:rPr>
              <a:t>alles</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blijven</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doen</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zoals</a:t>
            </a:r>
            <a:r>
              <a:rPr lang="fr-FR" sz="1200" kern="1200" baseline="0" dirty="0" smtClean="0">
                <a:solidFill>
                  <a:schemeClr val="tx1"/>
                </a:solidFill>
                <a:effectLst/>
                <a:latin typeface="+mn-lt"/>
                <a:ea typeface="+mn-ea"/>
                <a:cs typeface="+mn-cs"/>
              </a:rPr>
              <a:t> je </a:t>
            </a:r>
            <a:r>
              <a:rPr lang="fr-FR" sz="1200" kern="1200" baseline="0" dirty="0" err="1" smtClean="0">
                <a:solidFill>
                  <a:schemeClr val="tx1"/>
                </a:solidFill>
                <a:effectLst/>
                <a:latin typeface="+mn-lt"/>
                <a:ea typeface="+mn-ea"/>
                <a:cs typeface="+mn-cs"/>
              </a:rPr>
              <a:t>het</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altijd</a:t>
            </a:r>
            <a:r>
              <a:rPr lang="fr-FR" sz="1200" kern="1200" baseline="0" dirty="0" smtClean="0">
                <a:solidFill>
                  <a:schemeClr val="tx1"/>
                </a:solidFill>
                <a:effectLst/>
                <a:latin typeface="+mn-lt"/>
                <a:ea typeface="+mn-ea"/>
                <a:cs typeface="+mn-cs"/>
              </a:rPr>
              <a:t> al </a:t>
            </a:r>
            <a:r>
              <a:rPr lang="fr-FR" sz="1200" kern="1200" baseline="0" dirty="0" err="1" smtClean="0">
                <a:solidFill>
                  <a:schemeClr val="tx1"/>
                </a:solidFill>
                <a:effectLst/>
                <a:latin typeface="+mn-lt"/>
                <a:ea typeface="+mn-ea"/>
                <a:cs typeface="+mn-cs"/>
              </a:rPr>
              <a:t>hebt</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gedaan</a:t>
            </a:r>
            <a:r>
              <a:rPr lang="fr-FR" sz="1200" kern="1200" baseline="0" dirty="0" smtClean="0">
                <a:solidFill>
                  <a:schemeClr val="tx1"/>
                </a:solidFill>
                <a:effectLst/>
                <a:latin typeface="+mn-lt"/>
                <a:ea typeface="+mn-ea"/>
                <a:cs typeface="+mn-cs"/>
              </a:rPr>
              <a:t>. </a:t>
            </a:r>
            <a:endParaRPr lang="nl-BE" sz="1050" kern="1200" baseline="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Ill.: </a:t>
            </a:r>
            <a:r>
              <a:rPr lang="fr-FR" sz="1200" kern="1200" dirty="0" err="1" smtClean="0">
                <a:solidFill>
                  <a:schemeClr val="tx1"/>
                </a:solidFill>
                <a:effectLst/>
                <a:latin typeface="+mn-lt"/>
                <a:ea typeface="+mn-ea"/>
                <a:cs typeface="+mn-cs"/>
              </a:rPr>
              <a:t>Loslaten</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papieren</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verhaal</a:t>
            </a:r>
            <a:r>
              <a:rPr lang="fr-FR" sz="1200" kern="1200" dirty="0" smtClean="0">
                <a:solidFill>
                  <a:schemeClr val="tx1"/>
                </a:solidFill>
                <a:effectLst/>
                <a:latin typeface="+mn-lt"/>
                <a:ea typeface="+mn-ea"/>
                <a:cs typeface="+mn-cs"/>
              </a:rPr>
              <a:t> / </a:t>
            </a:r>
            <a:r>
              <a:rPr lang="fr-FR" sz="1200" kern="1200" dirty="0" err="1" smtClean="0">
                <a:solidFill>
                  <a:schemeClr val="tx1"/>
                </a:solidFill>
                <a:effectLst/>
                <a:latin typeface="+mn-lt"/>
                <a:ea typeface="+mn-ea"/>
                <a:cs typeface="+mn-cs"/>
              </a:rPr>
              <a:t>Loslaten</a:t>
            </a:r>
            <a:r>
              <a:rPr lang="fr-FR" sz="1200" kern="1200" dirty="0" smtClean="0">
                <a:solidFill>
                  <a:schemeClr val="tx1"/>
                </a:solidFill>
                <a:effectLst/>
                <a:latin typeface="+mn-lt"/>
                <a:ea typeface="+mn-ea"/>
                <a:cs typeface="+mn-cs"/>
              </a:rPr>
              <a:t> van </a:t>
            </a:r>
            <a:r>
              <a:rPr lang="fr-FR" sz="1200" kern="1200" dirty="0" err="1" smtClean="0">
                <a:solidFill>
                  <a:schemeClr val="tx1"/>
                </a:solidFill>
                <a:effectLst/>
                <a:latin typeface="+mn-lt"/>
                <a:ea typeface="+mn-ea"/>
                <a:cs typeface="+mn-cs"/>
              </a:rPr>
              <a:t>bredere</a:t>
            </a:r>
            <a:r>
              <a:rPr lang="fr-FR" sz="1200" kern="1200" dirty="0" smtClean="0">
                <a:solidFill>
                  <a:schemeClr val="tx1"/>
                </a:solidFill>
                <a:effectLst/>
                <a:latin typeface="+mn-lt"/>
                <a:ea typeface="+mn-ea"/>
                <a:cs typeface="+mn-cs"/>
              </a:rPr>
              <a:t> scope (</a:t>
            </a:r>
            <a:r>
              <a:rPr lang="fr-FR" sz="1200" kern="1200" dirty="0" err="1" smtClean="0">
                <a:solidFill>
                  <a:schemeClr val="tx1"/>
                </a:solidFill>
                <a:effectLst/>
                <a:latin typeface="+mn-lt"/>
                <a:ea typeface="+mn-ea"/>
                <a:cs typeface="+mn-cs"/>
              </a:rPr>
              <a:t>Hollanders</a:t>
            </a:r>
            <a:r>
              <a:rPr lang="fr-FR" sz="1200" kern="1200" dirty="0" smtClean="0">
                <a:solidFill>
                  <a:schemeClr val="tx1"/>
                </a:solidFill>
                <a:effectLst/>
                <a:latin typeface="+mn-lt"/>
                <a:ea typeface="+mn-ea"/>
                <a:cs typeface="+mn-cs"/>
              </a:rPr>
              <a:t>, 18de </a:t>
            </a:r>
            <a:r>
              <a:rPr lang="fr-FR" sz="1200" kern="1200" dirty="0" err="1" smtClean="0">
                <a:solidFill>
                  <a:schemeClr val="tx1"/>
                </a:solidFill>
                <a:effectLst/>
                <a:latin typeface="+mn-lt"/>
                <a:ea typeface="+mn-ea"/>
                <a:cs typeface="+mn-cs"/>
              </a:rPr>
              <a:t>eeuw</a:t>
            </a:r>
            <a:r>
              <a:rPr lang="fr-FR" sz="1200" kern="1200" dirty="0" smtClean="0">
                <a:solidFill>
                  <a:schemeClr val="tx1"/>
                </a:solidFill>
                <a:effectLst/>
                <a:latin typeface="+mn-lt"/>
                <a:ea typeface="+mn-ea"/>
                <a:cs typeface="+mn-cs"/>
              </a:rPr>
              <a:t>, …) / </a:t>
            </a:r>
            <a:r>
              <a:rPr lang="fr-FR" sz="1200" kern="1200" dirty="0" err="1" smtClean="0">
                <a:solidFill>
                  <a:schemeClr val="tx1"/>
                </a:solidFill>
                <a:effectLst/>
                <a:latin typeface="+mn-lt"/>
                <a:ea typeface="+mn-ea"/>
                <a:cs typeface="+mn-cs"/>
              </a:rPr>
              <a:t>Loslaten</a:t>
            </a:r>
            <a:r>
              <a:rPr lang="fr-FR" sz="1200" kern="1200" dirty="0" smtClean="0">
                <a:solidFill>
                  <a:schemeClr val="tx1"/>
                </a:solidFill>
                <a:effectLst/>
                <a:latin typeface="+mn-lt"/>
                <a:ea typeface="+mn-ea"/>
                <a:cs typeface="+mn-cs"/>
              </a:rPr>
              <a:t> van </a:t>
            </a:r>
            <a:r>
              <a:rPr lang="fr-FR" sz="1200" kern="1200" dirty="0" err="1" smtClean="0">
                <a:solidFill>
                  <a:schemeClr val="tx1"/>
                </a:solidFill>
                <a:effectLst/>
                <a:latin typeface="+mn-lt"/>
                <a:ea typeface="+mn-ea"/>
                <a:cs typeface="+mn-cs"/>
              </a:rPr>
              <a:t>excerperen</a:t>
            </a:r>
            <a:r>
              <a:rPr lang="fr-FR" sz="1200" kern="1200" dirty="0" smtClean="0">
                <a:solidFill>
                  <a:schemeClr val="tx1"/>
                </a:solidFill>
                <a:effectLst/>
                <a:latin typeface="+mn-lt"/>
                <a:ea typeface="+mn-ea"/>
                <a:cs typeface="+mn-cs"/>
              </a:rPr>
              <a:t> op </a:t>
            </a:r>
            <a:r>
              <a:rPr lang="fr-FR" sz="1200" kern="1200" dirty="0" err="1" smtClean="0">
                <a:solidFill>
                  <a:schemeClr val="tx1"/>
                </a:solidFill>
                <a:effectLst/>
                <a:latin typeface="+mn-lt"/>
                <a:ea typeface="+mn-ea"/>
                <a:cs typeface="+mn-cs"/>
              </a:rPr>
              <a:t>kunstwerkniveau</a:t>
            </a:r>
            <a:r>
              <a:rPr lang="fr-FR" sz="1200" kern="1200" dirty="0" smtClean="0">
                <a:solidFill>
                  <a:schemeClr val="tx1"/>
                </a:solidFill>
                <a:effectLst/>
                <a:latin typeface="+mn-lt"/>
                <a:ea typeface="+mn-ea"/>
                <a:cs typeface="+mn-cs"/>
              </a:rPr>
              <a:t> van </a:t>
            </a:r>
            <a:r>
              <a:rPr lang="fr-FR" sz="1200" kern="1200" dirty="0" err="1" smtClean="0">
                <a:solidFill>
                  <a:schemeClr val="tx1"/>
                </a:solidFill>
                <a:effectLst/>
                <a:latin typeface="+mn-lt"/>
                <a:ea typeface="+mn-ea"/>
                <a:cs typeface="+mn-cs"/>
              </a:rPr>
              <a:t>nieuwe</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publicaties</a:t>
            </a:r>
            <a:r>
              <a:rPr lang="fr-FR" sz="1200" kern="1200" dirty="0" smtClean="0">
                <a:solidFill>
                  <a:schemeClr val="tx1"/>
                </a:solidFill>
                <a:effectLst/>
                <a:latin typeface="+mn-lt"/>
                <a:ea typeface="+mn-ea"/>
                <a:cs typeface="+mn-cs"/>
              </a:rPr>
              <a:t> / </a:t>
            </a:r>
            <a:r>
              <a:rPr lang="fr-FR" sz="1200" kern="1200" dirty="0" err="1" smtClean="0">
                <a:solidFill>
                  <a:schemeClr val="tx1"/>
                </a:solidFill>
                <a:effectLst/>
                <a:latin typeface="+mn-lt"/>
                <a:ea typeface="+mn-ea"/>
                <a:cs typeface="+mn-cs"/>
              </a:rPr>
              <a:t>Loslaten</a:t>
            </a:r>
            <a:r>
              <a:rPr lang="fr-FR" sz="1200" kern="1200" dirty="0" smtClean="0">
                <a:solidFill>
                  <a:schemeClr val="tx1"/>
                </a:solidFill>
                <a:effectLst/>
                <a:latin typeface="+mn-lt"/>
                <a:ea typeface="+mn-ea"/>
                <a:cs typeface="+mn-cs"/>
              </a:rPr>
              <a:t> van </a:t>
            </a:r>
            <a:r>
              <a:rPr lang="fr-FR" sz="1200" kern="1200" dirty="0" err="1" smtClean="0">
                <a:solidFill>
                  <a:schemeClr val="tx1"/>
                </a:solidFill>
                <a:effectLst/>
                <a:latin typeface="+mn-lt"/>
                <a:ea typeface="+mn-ea"/>
                <a:cs typeface="+mn-cs"/>
              </a:rPr>
              <a:t>het</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verwerken</a:t>
            </a:r>
            <a:r>
              <a:rPr lang="fr-FR" sz="1200" kern="1200" dirty="0" smtClean="0">
                <a:solidFill>
                  <a:schemeClr val="tx1"/>
                </a:solidFill>
                <a:effectLst/>
                <a:latin typeface="+mn-lt"/>
                <a:ea typeface="+mn-ea"/>
                <a:cs typeface="+mn-cs"/>
              </a:rPr>
              <a:t> van « </a:t>
            </a:r>
            <a:r>
              <a:rPr lang="fr-FR" sz="1200" kern="1200" dirty="0" err="1" smtClean="0">
                <a:solidFill>
                  <a:schemeClr val="tx1"/>
                </a:solidFill>
                <a:effectLst/>
                <a:latin typeface="+mn-lt"/>
                <a:ea typeface="+mn-ea"/>
                <a:cs typeface="+mn-cs"/>
              </a:rPr>
              <a:t>vermeldingen</a:t>
            </a:r>
            <a:r>
              <a:rPr lang="fr-FR" sz="1200" kern="1200" dirty="0" smtClean="0">
                <a:solidFill>
                  <a:schemeClr val="tx1"/>
                </a:solidFill>
                <a:effectLst/>
                <a:latin typeface="+mn-lt"/>
                <a:ea typeface="+mn-ea"/>
                <a:cs typeface="+mn-cs"/>
              </a:rPr>
              <a:t> » (</a:t>
            </a:r>
            <a:r>
              <a:rPr lang="fr-FR" sz="1200" kern="1200" dirty="0" err="1" smtClean="0">
                <a:solidFill>
                  <a:schemeClr val="tx1"/>
                </a:solidFill>
                <a:effectLst/>
                <a:latin typeface="+mn-lt"/>
                <a:ea typeface="+mn-ea"/>
                <a:cs typeface="+mn-cs"/>
              </a:rPr>
              <a:t>d.i</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gebruikt</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als</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steunafbeeldingen</a:t>
            </a:r>
            <a:r>
              <a:rPr lang="fr-FR" sz="1200" kern="1200" dirty="0" smtClean="0">
                <a:solidFill>
                  <a:schemeClr val="tx1"/>
                </a:solidFill>
                <a:effectLst/>
                <a:latin typeface="+mn-lt"/>
                <a:ea typeface="+mn-ea"/>
                <a:cs typeface="+mn-cs"/>
              </a:rPr>
              <a:t>)</a:t>
            </a:r>
            <a:endParaRPr lang="nl-BE" sz="1050" kern="1200" dirty="0" smtClean="0">
              <a:solidFill>
                <a:schemeClr val="tx1"/>
              </a:solidFill>
              <a:effectLst/>
              <a:latin typeface="+mn-lt"/>
              <a:ea typeface="+mn-ea"/>
              <a:cs typeface="+mn-cs"/>
            </a:endParaRPr>
          </a:p>
          <a:p>
            <a:pPr lvl="0"/>
            <a:endParaRPr lang="fr-FR" sz="1200" kern="1200" dirty="0" smtClean="0">
              <a:solidFill>
                <a:schemeClr val="tx1"/>
              </a:solidFill>
              <a:effectLst/>
              <a:latin typeface="+mn-lt"/>
              <a:ea typeface="+mn-ea"/>
              <a:cs typeface="+mn-cs"/>
            </a:endParaRPr>
          </a:p>
          <a:p>
            <a:pPr lvl="0"/>
            <a:r>
              <a:rPr lang="fr-FR" sz="1200" b="1" kern="1200" dirty="0" err="1" smtClean="0">
                <a:solidFill>
                  <a:schemeClr val="tx1"/>
                </a:solidFill>
                <a:effectLst/>
                <a:latin typeface="+mn-lt"/>
                <a:ea typeface="+mn-ea"/>
                <a:cs typeface="+mn-cs"/>
              </a:rPr>
              <a:t>Aarzel</a:t>
            </a:r>
            <a:r>
              <a:rPr lang="fr-FR" sz="1200" b="1" kern="1200" dirty="0" smtClean="0">
                <a:solidFill>
                  <a:schemeClr val="tx1"/>
                </a:solidFill>
                <a:effectLst/>
                <a:latin typeface="+mn-lt"/>
                <a:ea typeface="+mn-ea"/>
                <a:cs typeface="+mn-cs"/>
              </a:rPr>
              <a:t> niet om </a:t>
            </a:r>
            <a:r>
              <a:rPr lang="fr-FR" sz="1200" b="1" kern="1200" dirty="0" err="1" smtClean="0">
                <a:solidFill>
                  <a:schemeClr val="tx1"/>
                </a:solidFill>
                <a:effectLst/>
                <a:latin typeface="+mn-lt"/>
                <a:ea typeface="+mn-ea"/>
                <a:cs typeface="+mn-cs"/>
              </a:rPr>
              <a:t>extern</a:t>
            </a:r>
            <a:r>
              <a:rPr lang="fr-FR" sz="1200" b="1" kern="1200" dirty="0" smtClean="0">
                <a:solidFill>
                  <a:schemeClr val="tx1"/>
                </a:solidFill>
                <a:effectLst/>
                <a:latin typeface="+mn-lt"/>
                <a:ea typeface="+mn-ea"/>
                <a:cs typeface="+mn-cs"/>
              </a:rPr>
              <a:t> </a:t>
            </a:r>
            <a:r>
              <a:rPr lang="fr-FR" sz="1200" b="1" kern="1200" dirty="0" err="1" smtClean="0">
                <a:solidFill>
                  <a:schemeClr val="tx1"/>
                </a:solidFill>
                <a:effectLst/>
                <a:latin typeface="+mn-lt"/>
                <a:ea typeface="+mn-ea"/>
                <a:cs typeface="+mn-cs"/>
              </a:rPr>
              <a:t>ondersteuning</a:t>
            </a:r>
            <a:r>
              <a:rPr lang="fr-FR" sz="1200" b="1" kern="1200" dirty="0" smtClean="0">
                <a:solidFill>
                  <a:schemeClr val="tx1"/>
                </a:solidFill>
                <a:effectLst/>
                <a:latin typeface="+mn-lt"/>
                <a:ea typeface="+mn-ea"/>
                <a:cs typeface="+mn-cs"/>
              </a:rPr>
              <a:t> te </a:t>
            </a:r>
            <a:r>
              <a:rPr lang="fr-FR" sz="1200" b="1" kern="1200" dirty="0" err="1" smtClean="0">
                <a:solidFill>
                  <a:schemeClr val="tx1"/>
                </a:solidFill>
                <a:effectLst/>
                <a:latin typeface="+mn-lt"/>
                <a:ea typeface="+mn-ea"/>
                <a:cs typeface="+mn-cs"/>
              </a:rPr>
              <a:t>zoeken</a:t>
            </a:r>
            <a:r>
              <a:rPr lang="fr-FR" sz="1200" b="1" kern="1200" dirty="0" smtClean="0">
                <a:solidFill>
                  <a:schemeClr val="tx1"/>
                </a:solidFill>
                <a:effectLst/>
                <a:latin typeface="+mn-lt"/>
                <a:ea typeface="+mn-ea"/>
                <a:cs typeface="+mn-cs"/>
              </a:rPr>
              <a:t> </a:t>
            </a:r>
            <a:r>
              <a:rPr lang="fr-FR" sz="1200" kern="1200" dirty="0" smtClean="0">
                <a:solidFill>
                  <a:schemeClr val="tx1"/>
                </a:solidFill>
                <a:effectLst/>
                <a:latin typeface="+mn-lt"/>
                <a:ea typeface="+mn-ea"/>
                <a:cs typeface="+mn-cs"/>
              </a:rPr>
              <a:t>(</a:t>
            </a:r>
            <a:r>
              <a:rPr lang="fr-FR" sz="1200" kern="1200" dirty="0" err="1" smtClean="0">
                <a:solidFill>
                  <a:schemeClr val="tx1"/>
                </a:solidFill>
                <a:effectLst/>
                <a:latin typeface="+mn-lt"/>
                <a:ea typeface="+mn-ea"/>
                <a:cs typeface="+mn-cs"/>
              </a:rPr>
              <a:t>financieel</a:t>
            </a:r>
            <a:r>
              <a:rPr lang="fr-FR" sz="1200" kern="1200" dirty="0" smtClean="0">
                <a:solidFill>
                  <a:schemeClr val="tx1"/>
                </a:solidFill>
                <a:effectLst/>
                <a:latin typeface="+mn-lt"/>
                <a:ea typeface="+mn-ea"/>
                <a:cs typeface="+mn-cs"/>
              </a:rPr>
              <a:t> &amp; </a:t>
            </a:r>
            <a:r>
              <a:rPr lang="fr-FR" sz="1200" kern="1200" dirty="0" err="1" smtClean="0">
                <a:solidFill>
                  <a:schemeClr val="tx1"/>
                </a:solidFill>
                <a:effectLst/>
                <a:latin typeface="+mn-lt"/>
                <a:ea typeface="+mn-ea"/>
                <a:cs typeface="+mn-cs"/>
              </a:rPr>
              <a:t>medewerkers</a:t>
            </a:r>
            <a:r>
              <a:rPr lang="fr-FR" sz="1200" kern="1200" dirty="0" smtClean="0">
                <a:solidFill>
                  <a:schemeClr val="tx1"/>
                </a:solidFill>
                <a:effectLst/>
                <a:latin typeface="+mn-lt"/>
                <a:ea typeface="+mn-ea"/>
                <a:cs typeface="+mn-cs"/>
              </a:rPr>
              <a:t>)</a:t>
            </a:r>
            <a:endParaRPr lang="nl-BE" sz="1050" kern="1200" dirty="0" smtClean="0">
              <a:solidFill>
                <a:schemeClr val="tx1"/>
              </a:solidFill>
              <a:effectLst/>
              <a:latin typeface="+mn-lt"/>
              <a:ea typeface="+mn-ea"/>
              <a:cs typeface="+mn-cs"/>
            </a:endParaRPr>
          </a:p>
          <a:p>
            <a:pPr lvl="0"/>
            <a:r>
              <a:rPr lang="fr-FR" sz="1200" kern="1200" dirty="0" smtClean="0">
                <a:solidFill>
                  <a:schemeClr val="tx1"/>
                </a:solidFill>
                <a:effectLst/>
                <a:latin typeface="+mn-lt"/>
                <a:ea typeface="+mn-ea"/>
                <a:cs typeface="+mn-cs"/>
              </a:rPr>
              <a:t>Ill.: </a:t>
            </a:r>
            <a:r>
              <a:rPr lang="fr-FR" sz="1200" kern="1200" dirty="0" err="1" smtClean="0">
                <a:solidFill>
                  <a:schemeClr val="tx1"/>
                </a:solidFill>
                <a:effectLst/>
                <a:latin typeface="+mn-lt"/>
                <a:ea typeface="+mn-ea"/>
                <a:cs typeface="+mn-cs"/>
              </a:rPr>
              <a:t>Medewerking</a:t>
            </a:r>
            <a:r>
              <a:rPr lang="fr-FR" sz="1200" kern="1200" dirty="0" smtClean="0">
                <a:solidFill>
                  <a:schemeClr val="tx1"/>
                </a:solidFill>
                <a:effectLst/>
                <a:latin typeface="+mn-lt"/>
                <a:ea typeface="+mn-ea"/>
                <a:cs typeface="+mn-cs"/>
              </a:rPr>
              <a:t> van externe </a:t>
            </a:r>
            <a:r>
              <a:rPr lang="fr-FR" sz="1200" kern="1200" dirty="0" err="1" smtClean="0">
                <a:solidFill>
                  <a:schemeClr val="tx1"/>
                </a:solidFill>
                <a:effectLst/>
                <a:latin typeface="+mn-lt"/>
                <a:ea typeface="+mn-ea"/>
                <a:cs typeface="+mn-cs"/>
              </a:rPr>
              <a:t>collega’s</a:t>
            </a:r>
            <a:r>
              <a:rPr lang="fr-FR" sz="1200" kern="1200" dirty="0" smtClean="0">
                <a:solidFill>
                  <a:schemeClr val="tx1"/>
                </a:solidFill>
                <a:effectLst/>
                <a:latin typeface="+mn-lt"/>
                <a:ea typeface="+mn-ea"/>
                <a:cs typeface="+mn-cs"/>
              </a:rPr>
              <a:t> / </a:t>
            </a:r>
            <a:r>
              <a:rPr lang="fr-FR" sz="1200" kern="1200" dirty="0" err="1" smtClean="0">
                <a:solidFill>
                  <a:schemeClr val="tx1"/>
                </a:solidFill>
                <a:effectLst/>
                <a:latin typeface="+mn-lt"/>
                <a:ea typeface="+mn-ea"/>
                <a:cs typeface="+mn-cs"/>
              </a:rPr>
              <a:t>Medewerking</a:t>
            </a:r>
            <a:r>
              <a:rPr lang="fr-FR" sz="1200" kern="1200" dirty="0" smtClean="0">
                <a:solidFill>
                  <a:schemeClr val="tx1"/>
                </a:solidFill>
                <a:effectLst/>
                <a:latin typeface="+mn-lt"/>
                <a:ea typeface="+mn-ea"/>
                <a:cs typeface="+mn-cs"/>
              </a:rPr>
              <a:t> van </a:t>
            </a:r>
            <a:r>
              <a:rPr lang="fr-FR" sz="1200" kern="1200" dirty="0" err="1" smtClean="0">
                <a:solidFill>
                  <a:schemeClr val="tx1"/>
                </a:solidFill>
                <a:effectLst/>
                <a:latin typeface="+mn-lt"/>
                <a:ea typeface="+mn-ea"/>
                <a:cs typeface="+mn-cs"/>
              </a:rPr>
              <a:t>vrijwilligers</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voor</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achterstand</a:t>
            </a:r>
            <a:r>
              <a:rPr lang="fr-FR" sz="1200" kern="1200" dirty="0" smtClean="0">
                <a:solidFill>
                  <a:schemeClr val="tx1"/>
                </a:solidFill>
                <a:effectLst/>
                <a:latin typeface="+mn-lt"/>
                <a:ea typeface="+mn-ea"/>
                <a:cs typeface="+mn-cs"/>
              </a:rPr>
              <a:t> / </a:t>
            </a:r>
            <a:r>
              <a:rPr lang="fr-FR" sz="1200" kern="1200" dirty="0" err="1" smtClean="0">
                <a:solidFill>
                  <a:schemeClr val="tx1"/>
                </a:solidFill>
                <a:effectLst/>
                <a:latin typeface="+mn-lt"/>
                <a:ea typeface="+mn-ea"/>
                <a:cs typeface="+mn-cs"/>
              </a:rPr>
              <a:t>Samenwerking</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voor</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databases</a:t>
            </a:r>
            <a:r>
              <a:rPr lang="fr-FR" sz="1200" kern="1200" dirty="0" smtClean="0">
                <a:solidFill>
                  <a:schemeClr val="tx1"/>
                </a:solidFill>
                <a:effectLst/>
                <a:latin typeface="+mn-lt"/>
                <a:ea typeface="+mn-ea"/>
                <a:cs typeface="+mn-cs"/>
              </a:rPr>
              <a:t> /  </a:t>
            </a:r>
            <a:r>
              <a:rPr lang="fr-FR" sz="1200" kern="1200" dirty="0" err="1" smtClean="0">
                <a:solidFill>
                  <a:schemeClr val="tx1"/>
                </a:solidFill>
                <a:effectLst/>
                <a:latin typeface="+mn-lt"/>
                <a:ea typeface="+mn-ea"/>
                <a:cs typeface="+mn-cs"/>
              </a:rPr>
              <a:t>Projectmatige</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aanpak</a:t>
            </a:r>
            <a:r>
              <a:rPr lang="fr-FR" sz="1200" kern="1200" dirty="0" smtClean="0">
                <a:solidFill>
                  <a:schemeClr val="tx1"/>
                </a:solidFill>
                <a:effectLst/>
                <a:latin typeface="+mn-lt"/>
                <a:ea typeface="+mn-ea"/>
                <a:cs typeface="+mn-cs"/>
              </a:rPr>
              <a:t> + </a:t>
            </a:r>
            <a:r>
              <a:rPr lang="fr-FR" sz="1200" kern="1200" dirty="0" err="1" smtClean="0">
                <a:solidFill>
                  <a:schemeClr val="tx1"/>
                </a:solidFill>
                <a:effectLst/>
                <a:latin typeface="+mn-lt"/>
                <a:ea typeface="+mn-ea"/>
                <a:cs typeface="+mn-cs"/>
              </a:rPr>
              <a:t>financiering</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o.a</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medewerker</a:t>
            </a:r>
            <a:r>
              <a:rPr lang="fr-FR" sz="1200" kern="1200" dirty="0" smtClean="0">
                <a:solidFill>
                  <a:schemeClr val="tx1"/>
                </a:solidFill>
                <a:effectLst/>
                <a:latin typeface="+mn-lt"/>
                <a:ea typeface="+mn-ea"/>
                <a:cs typeface="+mn-cs"/>
              </a:rPr>
              <a:t>)</a:t>
            </a:r>
          </a:p>
          <a:p>
            <a:r>
              <a:rPr lang="nl-BE" sz="1200" kern="1200" dirty="0" smtClean="0">
                <a:solidFill>
                  <a:schemeClr val="tx1"/>
                </a:solidFill>
                <a:effectLst/>
                <a:latin typeface="+mn-lt"/>
                <a:ea typeface="+mn-ea"/>
                <a:cs typeface="+mn-cs"/>
              </a:rPr>
              <a:t>Vb. </a:t>
            </a:r>
            <a:r>
              <a:rPr lang="fr-FR" sz="1200" kern="1200" dirty="0" err="1" smtClean="0">
                <a:solidFill>
                  <a:schemeClr val="tx1"/>
                </a:solidFill>
                <a:effectLst/>
                <a:latin typeface="+mn-lt"/>
                <a:ea typeface="+mn-ea"/>
                <a:cs typeface="+mn-cs"/>
              </a:rPr>
              <a:t>Toen</a:t>
            </a:r>
            <a:r>
              <a:rPr lang="fr-FR" sz="1200" kern="1200" dirty="0" smtClean="0">
                <a:solidFill>
                  <a:schemeClr val="tx1"/>
                </a:solidFill>
                <a:effectLst/>
                <a:latin typeface="+mn-lt"/>
                <a:ea typeface="+mn-ea"/>
                <a:cs typeface="+mn-cs"/>
              </a:rPr>
              <a:t> onze timing in </a:t>
            </a:r>
            <a:r>
              <a:rPr lang="fr-FR" sz="1200" kern="1200" dirty="0" err="1" smtClean="0">
                <a:solidFill>
                  <a:schemeClr val="tx1"/>
                </a:solidFill>
                <a:effectLst/>
                <a:latin typeface="+mn-lt"/>
                <a:ea typeface="+mn-ea"/>
                <a:cs typeface="+mn-cs"/>
              </a:rPr>
              <a:t>gevaar</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kwam</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door</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onvoorzien</a:t>
            </a:r>
            <a:r>
              <a:rPr lang="fr-FR" sz="1200" kern="1200" baseline="0" dirty="0" smtClean="0">
                <a:solidFill>
                  <a:schemeClr val="tx1"/>
                </a:solidFill>
                <a:effectLst/>
                <a:latin typeface="+mn-lt"/>
                <a:ea typeface="+mn-ea"/>
                <a:cs typeface="+mn-cs"/>
              </a:rPr>
              <a:t> extra </a:t>
            </a:r>
            <a:r>
              <a:rPr lang="fr-FR" sz="1200" kern="1200" baseline="0" dirty="0" err="1" smtClean="0">
                <a:solidFill>
                  <a:schemeClr val="tx1"/>
                </a:solidFill>
                <a:effectLst/>
                <a:latin typeface="+mn-lt"/>
                <a:ea typeface="+mn-ea"/>
                <a:cs typeface="+mn-cs"/>
              </a:rPr>
              <a:t>werk</a:t>
            </a:r>
            <a:r>
              <a:rPr lang="fr-FR" sz="1200" kern="1200" baseline="0" dirty="0" smtClean="0">
                <a:solidFill>
                  <a:schemeClr val="tx1"/>
                </a:solidFill>
                <a:effectLst/>
                <a:latin typeface="+mn-lt"/>
                <a:ea typeface="+mn-ea"/>
                <a:cs typeface="+mn-cs"/>
              </a:rPr>
              <a:t>, </a:t>
            </a:r>
            <a:r>
              <a:rPr lang="fr-FR" sz="1200" kern="1200" dirty="0" smtClean="0">
                <a:solidFill>
                  <a:schemeClr val="tx1"/>
                </a:solidFill>
                <a:effectLst/>
                <a:latin typeface="+mn-lt"/>
                <a:ea typeface="+mn-ea"/>
                <a:cs typeface="+mn-cs"/>
              </a:rPr>
              <a:t>maar de </a:t>
            </a:r>
            <a:r>
              <a:rPr lang="fr-FR" sz="1200" kern="1200" dirty="0" err="1" smtClean="0">
                <a:solidFill>
                  <a:schemeClr val="tx1"/>
                </a:solidFill>
                <a:effectLst/>
                <a:latin typeface="+mn-lt"/>
                <a:ea typeface="+mn-ea"/>
                <a:cs typeface="+mn-cs"/>
              </a:rPr>
              <a:t>voortgang</a:t>
            </a:r>
            <a:r>
              <a:rPr lang="fr-FR" sz="1200" kern="1200" dirty="0" smtClean="0">
                <a:solidFill>
                  <a:schemeClr val="tx1"/>
                </a:solidFill>
                <a:effectLst/>
                <a:latin typeface="+mn-lt"/>
                <a:ea typeface="+mn-ea"/>
                <a:cs typeface="+mn-cs"/>
              </a:rPr>
              <a:t> van </a:t>
            </a:r>
            <a:r>
              <a:rPr lang="fr-FR" sz="1200" kern="1200" dirty="0" err="1" smtClean="0">
                <a:solidFill>
                  <a:schemeClr val="tx1"/>
                </a:solidFill>
                <a:effectLst/>
                <a:latin typeface="+mn-lt"/>
                <a:ea typeface="+mn-ea"/>
                <a:cs typeface="+mn-cs"/>
              </a:rPr>
              <a:t>het</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project</a:t>
            </a:r>
            <a:r>
              <a:rPr lang="fr-FR" sz="1200" kern="1200" dirty="0" smtClean="0">
                <a:solidFill>
                  <a:schemeClr val="tx1"/>
                </a:solidFill>
                <a:effectLst/>
                <a:latin typeface="+mn-lt"/>
                <a:ea typeface="+mn-ea"/>
                <a:cs typeface="+mn-cs"/>
              </a:rPr>
              <a:t> niet </a:t>
            </a:r>
            <a:r>
              <a:rPr lang="fr-FR" sz="1200" kern="1200" dirty="0" err="1" smtClean="0">
                <a:solidFill>
                  <a:schemeClr val="tx1"/>
                </a:solidFill>
                <a:effectLst/>
                <a:latin typeface="+mn-lt"/>
                <a:ea typeface="+mn-ea"/>
                <a:cs typeface="+mn-cs"/>
              </a:rPr>
              <a:t>mocht</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belemmerd</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worden</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bakenden</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we</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binnen</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het</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digitaliseringsproject</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de</a:t>
            </a:r>
            <a:r>
              <a:rPr lang="fr-FR" sz="1200" kern="1200" dirty="0" err="1" smtClean="0">
                <a:solidFill>
                  <a:schemeClr val="tx1"/>
                </a:solidFill>
                <a:effectLst/>
                <a:latin typeface="+mn-lt"/>
                <a:ea typeface="+mn-ea"/>
                <a:cs typeface="+mn-cs"/>
              </a:rPr>
              <a:t>eltaken</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af</a:t>
            </a:r>
            <a:r>
              <a:rPr lang="fr-FR" sz="1200" kern="1200" dirty="0" smtClean="0">
                <a:solidFill>
                  <a:schemeClr val="tx1"/>
                </a:solidFill>
                <a:effectLst/>
                <a:latin typeface="+mn-lt"/>
                <a:ea typeface="+mn-ea"/>
                <a:cs typeface="+mn-cs"/>
              </a:rPr>
              <a:t> die </a:t>
            </a:r>
            <a:r>
              <a:rPr lang="fr-FR" sz="1200" kern="1200" dirty="0" err="1" smtClean="0">
                <a:solidFill>
                  <a:schemeClr val="tx1"/>
                </a:solidFill>
                <a:effectLst/>
                <a:latin typeface="+mn-lt"/>
                <a:ea typeface="+mn-ea"/>
                <a:cs typeface="+mn-cs"/>
              </a:rPr>
              <a:t>zelfstandig</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konden</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worden</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uitgevoerd</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zodat</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deze</a:t>
            </a:r>
            <a:r>
              <a:rPr lang="fr-FR" sz="1200" kern="1200" dirty="0" smtClean="0">
                <a:solidFill>
                  <a:schemeClr val="tx1"/>
                </a:solidFill>
                <a:effectLst/>
                <a:latin typeface="+mn-lt"/>
                <a:ea typeface="+mn-ea"/>
                <a:cs typeface="+mn-cs"/>
              </a:rPr>
              <a:t> « </a:t>
            </a:r>
            <a:r>
              <a:rPr lang="fr-FR" sz="1200" kern="1200" dirty="0" err="1" smtClean="0">
                <a:solidFill>
                  <a:schemeClr val="tx1"/>
                </a:solidFill>
                <a:effectLst/>
                <a:latin typeface="+mn-lt"/>
                <a:ea typeface="+mn-ea"/>
                <a:cs typeface="+mn-cs"/>
              </a:rPr>
              <a:t>uitbesteed</a:t>
            </a:r>
            <a:r>
              <a:rPr lang="fr-FR" sz="1200" kern="1200" dirty="0" smtClean="0">
                <a:solidFill>
                  <a:schemeClr val="tx1"/>
                </a:solidFill>
                <a:effectLst/>
                <a:latin typeface="+mn-lt"/>
                <a:ea typeface="+mn-ea"/>
                <a:cs typeface="+mn-cs"/>
              </a:rPr>
              <a:t> » </a:t>
            </a:r>
            <a:r>
              <a:rPr lang="fr-FR" sz="1200" kern="1200" dirty="0" err="1" smtClean="0">
                <a:solidFill>
                  <a:schemeClr val="tx1"/>
                </a:solidFill>
                <a:effectLst/>
                <a:latin typeface="+mn-lt"/>
                <a:ea typeface="+mn-ea"/>
                <a:cs typeface="+mn-cs"/>
              </a:rPr>
              <a:t>konden</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worden</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aan</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vrijwilligers</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stagiairs</a:t>
            </a:r>
            <a:r>
              <a:rPr lang="fr-FR" sz="1200" kern="1200" dirty="0" smtClean="0">
                <a:solidFill>
                  <a:schemeClr val="tx1"/>
                </a:solidFill>
                <a:effectLst/>
                <a:latin typeface="+mn-lt"/>
                <a:ea typeface="+mn-ea"/>
                <a:cs typeface="+mn-cs"/>
              </a:rPr>
              <a:t> en </a:t>
            </a:r>
            <a:r>
              <a:rPr lang="fr-FR" sz="1200" kern="1200" dirty="0" err="1" smtClean="0">
                <a:solidFill>
                  <a:schemeClr val="tx1"/>
                </a:solidFill>
                <a:effectLst/>
                <a:latin typeface="+mn-lt"/>
                <a:ea typeface="+mn-ea"/>
                <a:cs typeface="+mn-cs"/>
              </a:rPr>
              <a:t>jobstudenten</a:t>
            </a:r>
            <a:r>
              <a:rPr lang="fr-FR" sz="1200" kern="1200" dirty="0" smtClean="0">
                <a:solidFill>
                  <a:schemeClr val="tx1"/>
                </a:solidFill>
                <a:effectLst/>
                <a:latin typeface="+mn-lt"/>
                <a:ea typeface="+mn-ea"/>
                <a:cs typeface="+mn-cs"/>
              </a:rPr>
              <a:t>.  </a:t>
            </a:r>
            <a:endParaRPr lang="nl-BE" sz="1200" kern="1200" dirty="0" smtClean="0">
              <a:solidFill>
                <a:schemeClr val="tx1"/>
              </a:solidFill>
              <a:effectLst/>
              <a:latin typeface="+mn-lt"/>
              <a:ea typeface="+mn-ea"/>
              <a:cs typeface="+mn-cs"/>
            </a:endParaRPr>
          </a:p>
          <a:p>
            <a:pPr lvl="1"/>
            <a:endParaRPr lang="nl-BE" sz="1050" kern="1200" dirty="0" smtClean="0">
              <a:solidFill>
                <a:schemeClr val="tx1"/>
              </a:solidFill>
              <a:effectLst/>
              <a:latin typeface="+mn-lt"/>
              <a:ea typeface="+mn-ea"/>
              <a:cs typeface="+mn-cs"/>
            </a:endParaRPr>
          </a:p>
          <a:p>
            <a:pPr lvl="0"/>
            <a:r>
              <a:rPr lang="fr-FR" sz="1200" b="1" kern="1200" dirty="0" err="1" smtClean="0">
                <a:solidFill>
                  <a:schemeClr val="tx1"/>
                </a:solidFill>
                <a:effectLst/>
                <a:latin typeface="+mn-lt"/>
                <a:ea typeface="+mn-ea"/>
                <a:cs typeface="+mn-cs"/>
              </a:rPr>
              <a:t>Documenteer</a:t>
            </a:r>
            <a:r>
              <a:rPr lang="fr-FR" sz="1200" b="1" kern="1200" dirty="0" smtClean="0">
                <a:solidFill>
                  <a:schemeClr val="tx1"/>
                </a:solidFill>
                <a:effectLst/>
                <a:latin typeface="+mn-lt"/>
                <a:ea typeface="+mn-ea"/>
                <a:cs typeface="+mn-cs"/>
              </a:rPr>
              <a:t> </a:t>
            </a:r>
            <a:r>
              <a:rPr lang="fr-FR" sz="1200" b="1" kern="1200" dirty="0" err="1" smtClean="0">
                <a:solidFill>
                  <a:schemeClr val="tx1"/>
                </a:solidFill>
                <a:effectLst/>
                <a:latin typeface="+mn-lt"/>
                <a:ea typeface="+mn-ea"/>
                <a:cs typeface="+mn-cs"/>
              </a:rPr>
              <a:t>hoe</a:t>
            </a:r>
            <a:r>
              <a:rPr lang="fr-FR" sz="1200" b="1" kern="1200" dirty="0" smtClean="0">
                <a:solidFill>
                  <a:schemeClr val="tx1"/>
                </a:solidFill>
                <a:effectLst/>
                <a:latin typeface="+mn-lt"/>
                <a:ea typeface="+mn-ea"/>
                <a:cs typeface="+mn-cs"/>
              </a:rPr>
              <a:t> je </a:t>
            </a:r>
            <a:r>
              <a:rPr lang="fr-FR" sz="1200" b="1" kern="1200" dirty="0" err="1" smtClean="0">
                <a:solidFill>
                  <a:schemeClr val="tx1"/>
                </a:solidFill>
                <a:effectLst/>
                <a:latin typeface="+mn-lt"/>
                <a:ea typeface="+mn-ea"/>
                <a:cs typeface="+mn-cs"/>
              </a:rPr>
              <a:t>het</a:t>
            </a:r>
            <a:r>
              <a:rPr lang="fr-FR" sz="1200" b="1" kern="1200" dirty="0" smtClean="0">
                <a:solidFill>
                  <a:schemeClr val="tx1"/>
                </a:solidFill>
                <a:effectLst/>
                <a:latin typeface="+mn-lt"/>
                <a:ea typeface="+mn-ea"/>
                <a:cs typeface="+mn-cs"/>
              </a:rPr>
              <a:t> </a:t>
            </a:r>
            <a:r>
              <a:rPr lang="fr-FR" sz="1200" b="1" kern="1200" dirty="0" err="1" smtClean="0">
                <a:solidFill>
                  <a:schemeClr val="tx1"/>
                </a:solidFill>
                <a:effectLst/>
                <a:latin typeface="+mn-lt"/>
                <a:ea typeface="+mn-ea"/>
                <a:cs typeface="+mn-cs"/>
              </a:rPr>
              <a:t>doet</a:t>
            </a:r>
            <a:endParaRPr lang="nl-BE" sz="1050" b="1" kern="1200" dirty="0" smtClean="0">
              <a:solidFill>
                <a:schemeClr val="tx1"/>
              </a:solidFill>
              <a:effectLst/>
              <a:latin typeface="+mn-lt"/>
              <a:ea typeface="+mn-ea"/>
              <a:cs typeface="+mn-cs"/>
            </a:endParaRPr>
          </a:p>
          <a:p>
            <a:pPr lvl="0"/>
            <a:r>
              <a:rPr lang="fr-FR" sz="1200" kern="1200" dirty="0" smtClean="0">
                <a:solidFill>
                  <a:schemeClr val="tx1"/>
                </a:solidFill>
                <a:effectLst/>
                <a:latin typeface="+mn-lt"/>
                <a:ea typeface="+mn-ea"/>
                <a:cs typeface="+mn-cs"/>
              </a:rPr>
              <a:t>Ill. </a:t>
            </a:r>
            <a:r>
              <a:rPr lang="fr-FR" sz="1200" kern="1200" dirty="0" err="1" smtClean="0">
                <a:solidFill>
                  <a:schemeClr val="tx1"/>
                </a:solidFill>
                <a:effectLst/>
                <a:latin typeface="+mn-lt"/>
                <a:ea typeface="+mn-ea"/>
                <a:cs typeface="+mn-cs"/>
              </a:rPr>
              <a:t>Leg</a:t>
            </a:r>
            <a:r>
              <a:rPr lang="fr-FR" sz="1200" kern="1200" dirty="0" smtClean="0">
                <a:solidFill>
                  <a:schemeClr val="tx1"/>
                </a:solidFill>
                <a:effectLst/>
                <a:latin typeface="+mn-lt"/>
                <a:ea typeface="+mn-ea"/>
                <a:cs typeface="+mn-cs"/>
              </a:rPr>
              <a:t> je </a:t>
            </a:r>
            <a:r>
              <a:rPr lang="fr-FR" sz="1200" kern="1200" dirty="0" err="1" smtClean="0">
                <a:solidFill>
                  <a:schemeClr val="tx1"/>
                </a:solidFill>
                <a:effectLst/>
                <a:latin typeface="+mn-lt"/>
                <a:ea typeface="+mn-ea"/>
                <a:cs typeface="+mn-cs"/>
              </a:rPr>
              <a:t>beslissingen</a:t>
            </a:r>
            <a:r>
              <a:rPr lang="fr-FR" sz="1200" kern="1200" dirty="0" smtClean="0">
                <a:solidFill>
                  <a:schemeClr val="tx1"/>
                </a:solidFill>
                <a:effectLst/>
                <a:latin typeface="+mn-lt"/>
                <a:ea typeface="+mn-ea"/>
                <a:cs typeface="+mn-cs"/>
              </a:rPr>
              <a:t> en </a:t>
            </a:r>
            <a:r>
              <a:rPr lang="fr-FR" sz="1200" kern="1200" dirty="0" err="1" smtClean="0">
                <a:solidFill>
                  <a:schemeClr val="tx1"/>
                </a:solidFill>
                <a:effectLst/>
                <a:latin typeface="+mn-lt"/>
                <a:ea typeface="+mn-ea"/>
                <a:cs typeface="+mn-cs"/>
              </a:rPr>
              <a:t>afspraken</a:t>
            </a:r>
            <a:r>
              <a:rPr lang="fr-FR" sz="1200" kern="1200" dirty="0" smtClean="0">
                <a:solidFill>
                  <a:schemeClr val="tx1"/>
                </a:solidFill>
                <a:effectLst/>
                <a:latin typeface="+mn-lt"/>
                <a:ea typeface="+mn-ea"/>
                <a:cs typeface="+mn-cs"/>
              </a:rPr>
              <a:t> over </a:t>
            </a:r>
            <a:r>
              <a:rPr lang="fr-FR" sz="1200" kern="1200" dirty="0" err="1" smtClean="0">
                <a:solidFill>
                  <a:schemeClr val="tx1"/>
                </a:solidFill>
                <a:effectLst/>
                <a:latin typeface="+mn-lt"/>
                <a:ea typeface="+mn-ea"/>
                <a:cs typeface="+mn-cs"/>
              </a:rPr>
              <a:t>processen</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vast</a:t>
            </a:r>
            <a:r>
              <a:rPr lang="fr-FR" sz="1200" kern="1200" dirty="0" smtClean="0">
                <a:solidFill>
                  <a:schemeClr val="tx1"/>
                </a:solidFill>
                <a:effectLst/>
                <a:latin typeface="+mn-lt"/>
                <a:ea typeface="+mn-ea"/>
                <a:cs typeface="+mn-cs"/>
              </a:rPr>
              <a:t>, al </a:t>
            </a:r>
            <a:r>
              <a:rPr lang="fr-FR" sz="1200" kern="1200" dirty="0" err="1" smtClean="0">
                <a:solidFill>
                  <a:schemeClr val="tx1"/>
                </a:solidFill>
                <a:effectLst/>
                <a:latin typeface="+mn-lt"/>
                <a:ea typeface="+mn-ea"/>
                <a:cs typeface="+mn-cs"/>
              </a:rPr>
              <a:t>was</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het</a:t>
            </a:r>
            <a:r>
              <a:rPr lang="fr-FR" sz="1200" kern="1200" dirty="0" smtClean="0">
                <a:solidFill>
                  <a:schemeClr val="tx1"/>
                </a:solidFill>
                <a:effectLst/>
                <a:latin typeface="+mn-lt"/>
                <a:ea typeface="+mn-ea"/>
                <a:cs typeface="+mn-cs"/>
              </a:rPr>
              <a:t> maar om er </a:t>
            </a:r>
            <a:r>
              <a:rPr lang="fr-FR" sz="1200" kern="1200" dirty="0" err="1" smtClean="0">
                <a:solidFill>
                  <a:schemeClr val="tx1"/>
                </a:solidFill>
                <a:effectLst/>
                <a:latin typeface="+mn-lt"/>
                <a:ea typeface="+mn-ea"/>
                <a:cs typeface="+mn-cs"/>
              </a:rPr>
              <a:t>zelf</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naar</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terug</a:t>
            </a:r>
            <a:r>
              <a:rPr lang="fr-FR" sz="1200" kern="1200" dirty="0" smtClean="0">
                <a:solidFill>
                  <a:schemeClr val="tx1"/>
                </a:solidFill>
                <a:effectLst/>
                <a:latin typeface="+mn-lt"/>
                <a:ea typeface="+mn-ea"/>
                <a:cs typeface="+mn-cs"/>
              </a:rPr>
              <a:t> te </a:t>
            </a:r>
            <a:r>
              <a:rPr lang="fr-FR" sz="1200" kern="1200" dirty="0" err="1" smtClean="0">
                <a:solidFill>
                  <a:schemeClr val="tx1"/>
                </a:solidFill>
                <a:effectLst/>
                <a:latin typeface="+mn-lt"/>
                <a:ea typeface="+mn-ea"/>
                <a:cs typeface="+mn-cs"/>
              </a:rPr>
              <a:t>grijpen</a:t>
            </a:r>
            <a:r>
              <a:rPr lang="fr-FR" sz="1200" kern="1200" baseline="0" dirty="0" smtClean="0">
                <a:solidFill>
                  <a:schemeClr val="tx1"/>
                </a:solidFill>
                <a:effectLst/>
                <a:latin typeface="+mn-lt"/>
                <a:ea typeface="+mn-ea"/>
                <a:cs typeface="+mn-cs"/>
              </a:rPr>
              <a:t> / </a:t>
            </a:r>
            <a:r>
              <a:rPr lang="fr-FR" sz="1200" kern="1200" dirty="0" err="1" smtClean="0">
                <a:solidFill>
                  <a:schemeClr val="tx1"/>
                </a:solidFill>
                <a:effectLst/>
                <a:latin typeface="+mn-lt"/>
                <a:ea typeface="+mn-ea"/>
                <a:cs typeface="+mn-cs"/>
              </a:rPr>
              <a:t>Documenteer</a:t>
            </a:r>
            <a:r>
              <a:rPr lang="fr-FR" sz="1200" kern="1200" baseline="0" dirty="0" smtClean="0">
                <a:solidFill>
                  <a:schemeClr val="tx1"/>
                </a:solidFill>
                <a:effectLst/>
                <a:latin typeface="+mn-lt"/>
                <a:ea typeface="+mn-ea"/>
                <a:cs typeface="+mn-cs"/>
              </a:rPr>
              <a:t> je</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werkprocessen</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grondig</a:t>
            </a:r>
            <a:r>
              <a:rPr lang="fr-FR" sz="1200" kern="1200" dirty="0" smtClean="0">
                <a:solidFill>
                  <a:schemeClr val="tx1"/>
                </a:solidFill>
                <a:effectLst/>
                <a:latin typeface="+mn-lt"/>
                <a:ea typeface="+mn-ea"/>
                <a:cs typeface="+mn-cs"/>
              </a:rPr>
              <a:t> / </a:t>
            </a:r>
            <a:r>
              <a:rPr lang="fr-FR" sz="1200" kern="1200" dirty="0" err="1" smtClean="0">
                <a:solidFill>
                  <a:schemeClr val="tx1"/>
                </a:solidFill>
                <a:effectLst/>
                <a:latin typeface="+mn-lt"/>
                <a:ea typeface="+mn-ea"/>
                <a:cs typeface="+mn-cs"/>
              </a:rPr>
              <a:t>Sluit</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bij</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samenwerkingen</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een</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c</a:t>
            </a:r>
            <a:r>
              <a:rPr lang="fr-FR" sz="1200" kern="1200" dirty="0" err="1" smtClean="0">
                <a:solidFill>
                  <a:schemeClr val="tx1"/>
                </a:solidFill>
                <a:effectLst/>
                <a:latin typeface="+mn-lt"/>
                <a:ea typeface="+mn-ea"/>
                <a:cs typeface="+mn-cs"/>
              </a:rPr>
              <a:t>ontract</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af</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waarin</a:t>
            </a:r>
            <a:r>
              <a:rPr lang="fr-FR" sz="1200" kern="1200" baseline="0" dirty="0" smtClean="0">
                <a:solidFill>
                  <a:schemeClr val="tx1"/>
                </a:solidFill>
                <a:effectLst/>
                <a:latin typeface="+mn-lt"/>
                <a:ea typeface="+mn-ea"/>
                <a:cs typeface="+mn-cs"/>
              </a:rPr>
              <a:t> je </a:t>
            </a:r>
            <a:r>
              <a:rPr lang="fr-FR" sz="1200" kern="1200" baseline="0" dirty="0" err="1" smtClean="0">
                <a:solidFill>
                  <a:schemeClr val="tx1"/>
                </a:solidFill>
                <a:effectLst/>
                <a:latin typeface="+mn-lt"/>
                <a:ea typeface="+mn-ea"/>
                <a:cs typeface="+mn-cs"/>
              </a:rPr>
              <a:t>haalbare</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doelstellingen</a:t>
            </a:r>
            <a:r>
              <a:rPr lang="fr-FR" sz="1200" kern="1200" baseline="0" dirty="0" smtClean="0">
                <a:solidFill>
                  <a:schemeClr val="tx1"/>
                </a:solidFill>
                <a:effectLst/>
                <a:latin typeface="+mn-lt"/>
                <a:ea typeface="+mn-ea"/>
                <a:cs typeface="+mn-cs"/>
              </a:rPr>
              <a:t> en </a:t>
            </a:r>
            <a:r>
              <a:rPr lang="fr-FR" sz="1200" kern="1200" baseline="0" dirty="0" err="1" smtClean="0">
                <a:solidFill>
                  <a:schemeClr val="tx1"/>
                </a:solidFill>
                <a:effectLst/>
                <a:latin typeface="+mn-lt"/>
                <a:ea typeface="+mn-ea"/>
                <a:cs typeface="+mn-cs"/>
              </a:rPr>
              <a:t>wederzijdse</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beloften</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noteert</a:t>
            </a:r>
            <a:r>
              <a:rPr lang="fr-FR" sz="1200" kern="1200" baseline="0" dirty="0" smtClean="0">
                <a:solidFill>
                  <a:schemeClr val="tx1"/>
                </a:solidFill>
                <a:effectLst/>
                <a:latin typeface="+mn-lt"/>
                <a:ea typeface="+mn-ea"/>
                <a:cs typeface="+mn-cs"/>
              </a:rPr>
              <a:t> / </a:t>
            </a:r>
            <a:r>
              <a:rPr lang="fr-FR" sz="1200" kern="1200" baseline="0" dirty="0" err="1" smtClean="0">
                <a:solidFill>
                  <a:schemeClr val="tx1"/>
                </a:solidFill>
                <a:effectLst/>
                <a:latin typeface="+mn-lt"/>
                <a:ea typeface="+mn-ea"/>
                <a:cs typeface="+mn-cs"/>
              </a:rPr>
              <a:t>Maak</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een</a:t>
            </a:r>
            <a:r>
              <a:rPr lang="fr-FR" sz="1200" kern="1200" baseline="0" dirty="0" smtClean="0">
                <a:solidFill>
                  <a:schemeClr val="tx1"/>
                </a:solidFill>
                <a:effectLst/>
                <a:latin typeface="+mn-lt"/>
                <a:ea typeface="+mn-ea"/>
                <a:cs typeface="+mn-cs"/>
              </a:rPr>
              <a:t> plan van </a:t>
            </a:r>
            <a:r>
              <a:rPr lang="fr-FR" sz="1200" kern="1200" baseline="0" dirty="0" err="1" smtClean="0">
                <a:solidFill>
                  <a:schemeClr val="tx1"/>
                </a:solidFill>
                <a:effectLst/>
                <a:latin typeface="+mn-lt"/>
                <a:ea typeface="+mn-ea"/>
                <a:cs typeface="+mn-cs"/>
              </a:rPr>
              <a:t>aanpak</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o.a</a:t>
            </a:r>
            <a:r>
              <a:rPr lang="fr-FR" sz="1200" kern="1200" baseline="0" dirty="0" smtClean="0">
                <a:solidFill>
                  <a:schemeClr val="tx1"/>
                </a:solidFill>
                <a:effectLst/>
                <a:latin typeface="+mn-lt"/>
                <a:ea typeface="+mn-ea"/>
                <a:cs typeface="+mn-cs"/>
              </a:rPr>
              <a:t>. timing, </a:t>
            </a:r>
            <a:r>
              <a:rPr lang="fr-FR" sz="1200" kern="1200" baseline="0" dirty="0" err="1" smtClean="0">
                <a:solidFill>
                  <a:schemeClr val="tx1"/>
                </a:solidFill>
                <a:effectLst/>
                <a:latin typeface="+mn-lt"/>
                <a:ea typeface="+mn-ea"/>
                <a:cs typeface="+mn-cs"/>
              </a:rPr>
              <a:t>kwaliteitseisen</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voor</a:t>
            </a:r>
            <a:r>
              <a:rPr lang="fr-FR" sz="1200" kern="1200" baseline="0" dirty="0" smtClean="0">
                <a:solidFill>
                  <a:schemeClr val="tx1"/>
                </a:solidFill>
                <a:effectLst/>
                <a:latin typeface="+mn-lt"/>
                <a:ea typeface="+mn-ea"/>
                <a:cs typeface="+mn-cs"/>
              </a:rPr>
              <a:t> je </a:t>
            </a:r>
            <a:r>
              <a:rPr lang="fr-FR" sz="1200" kern="1200" baseline="0" dirty="0" err="1" smtClean="0">
                <a:solidFill>
                  <a:schemeClr val="tx1"/>
                </a:solidFill>
                <a:effectLst/>
                <a:latin typeface="+mn-lt"/>
                <a:ea typeface="+mn-ea"/>
                <a:cs typeface="+mn-cs"/>
              </a:rPr>
              <a:t>begint</a:t>
            </a:r>
            <a:r>
              <a:rPr lang="fr-FR" sz="1200" kern="1200" baseline="0" dirty="0" smtClean="0">
                <a:solidFill>
                  <a:schemeClr val="tx1"/>
                </a:solidFill>
                <a:effectLst/>
                <a:latin typeface="+mn-lt"/>
                <a:ea typeface="+mn-ea"/>
                <a:cs typeface="+mn-cs"/>
              </a:rPr>
              <a:t> met </a:t>
            </a:r>
            <a:r>
              <a:rPr lang="fr-FR" sz="1200" kern="1200" baseline="0" dirty="0" err="1" smtClean="0">
                <a:solidFill>
                  <a:schemeClr val="tx1"/>
                </a:solidFill>
                <a:effectLst/>
                <a:latin typeface="+mn-lt"/>
                <a:ea typeface="+mn-ea"/>
                <a:cs typeface="+mn-cs"/>
              </a:rPr>
              <a:t>digitaliseren</a:t>
            </a:r>
            <a:endParaRPr lang="fr-FR" sz="1200" kern="1200" baseline="0" dirty="0" smtClean="0">
              <a:solidFill>
                <a:schemeClr val="tx1"/>
              </a:solidFill>
              <a:effectLst/>
              <a:latin typeface="+mn-lt"/>
              <a:ea typeface="+mn-ea"/>
              <a:cs typeface="+mn-cs"/>
            </a:endParaRPr>
          </a:p>
          <a:p>
            <a:pPr lvl="1"/>
            <a:endParaRPr lang="nl-BE" sz="1050" kern="1200" dirty="0" smtClean="0">
              <a:solidFill>
                <a:schemeClr val="tx1"/>
              </a:solidFill>
              <a:effectLst/>
              <a:latin typeface="+mn-lt"/>
              <a:ea typeface="+mn-ea"/>
              <a:cs typeface="+mn-cs"/>
            </a:endParaRPr>
          </a:p>
          <a:p>
            <a:pPr lvl="0"/>
            <a:r>
              <a:rPr lang="fr-FR" sz="1200" b="1" kern="1200" dirty="0" err="1" smtClean="0">
                <a:solidFill>
                  <a:schemeClr val="tx1"/>
                </a:solidFill>
                <a:effectLst/>
                <a:latin typeface="+mn-lt"/>
                <a:ea typeface="+mn-ea"/>
                <a:cs typeface="+mn-cs"/>
              </a:rPr>
              <a:t>Evalueer</a:t>
            </a:r>
            <a:r>
              <a:rPr lang="fr-FR" sz="1200" b="1" kern="1200" dirty="0" smtClean="0">
                <a:solidFill>
                  <a:schemeClr val="tx1"/>
                </a:solidFill>
                <a:effectLst/>
                <a:latin typeface="+mn-lt"/>
                <a:ea typeface="+mn-ea"/>
                <a:cs typeface="+mn-cs"/>
              </a:rPr>
              <a:t> </a:t>
            </a:r>
            <a:r>
              <a:rPr lang="fr-FR" sz="1200" b="1" kern="1200" dirty="0" err="1" smtClean="0">
                <a:solidFill>
                  <a:schemeClr val="tx1"/>
                </a:solidFill>
                <a:effectLst/>
                <a:latin typeface="+mn-lt"/>
                <a:ea typeface="+mn-ea"/>
                <a:cs typeface="+mn-cs"/>
              </a:rPr>
              <a:t>wat</a:t>
            </a:r>
            <a:r>
              <a:rPr lang="fr-FR" sz="1200" b="1" kern="1200" dirty="0" smtClean="0">
                <a:solidFill>
                  <a:schemeClr val="tx1"/>
                </a:solidFill>
                <a:effectLst/>
                <a:latin typeface="+mn-lt"/>
                <a:ea typeface="+mn-ea"/>
                <a:cs typeface="+mn-cs"/>
              </a:rPr>
              <a:t> je </a:t>
            </a:r>
            <a:r>
              <a:rPr lang="fr-FR" sz="1200" b="1" kern="1200" dirty="0" err="1" smtClean="0">
                <a:solidFill>
                  <a:schemeClr val="tx1"/>
                </a:solidFill>
                <a:effectLst/>
                <a:latin typeface="+mn-lt"/>
                <a:ea typeface="+mn-ea"/>
                <a:cs typeface="+mn-cs"/>
              </a:rPr>
              <a:t>doet</a:t>
            </a:r>
            <a:endParaRPr lang="nl-BE" sz="1050" b="1" kern="1200" dirty="0" smtClean="0">
              <a:solidFill>
                <a:schemeClr val="tx1"/>
              </a:solidFill>
              <a:effectLst/>
              <a:latin typeface="+mn-lt"/>
              <a:ea typeface="+mn-ea"/>
              <a:cs typeface="+mn-cs"/>
            </a:endParaRPr>
          </a:p>
          <a:p>
            <a:pPr lvl="0"/>
            <a:r>
              <a:rPr lang="fr-FR" sz="1200" kern="1200" dirty="0" err="1" smtClean="0">
                <a:solidFill>
                  <a:schemeClr val="tx1"/>
                </a:solidFill>
                <a:effectLst/>
                <a:latin typeface="+mn-lt"/>
                <a:ea typeface="+mn-ea"/>
                <a:cs typeface="+mn-cs"/>
              </a:rPr>
              <a:t>Snel</a:t>
            </a:r>
            <a:r>
              <a:rPr lang="fr-FR" sz="1200" kern="1200" dirty="0" smtClean="0">
                <a:solidFill>
                  <a:schemeClr val="tx1"/>
                </a:solidFill>
                <a:effectLst/>
                <a:latin typeface="+mn-lt"/>
                <a:ea typeface="+mn-ea"/>
                <a:cs typeface="+mn-cs"/>
              </a:rPr>
              <a:t> en </a:t>
            </a:r>
            <a:r>
              <a:rPr lang="fr-FR" sz="1200" kern="1200" dirty="0" err="1" smtClean="0">
                <a:solidFill>
                  <a:schemeClr val="tx1"/>
                </a:solidFill>
                <a:effectLst/>
                <a:latin typeface="+mn-lt"/>
                <a:ea typeface="+mn-ea"/>
                <a:cs typeface="+mn-cs"/>
              </a:rPr>
              <a:t>regelmatig</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evalueren</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helpt</a:t>
            </a:r>
            <a:r>
              <a:rPr lang="fr-FR" sz="1200" kern="1200" dirty="0" smtClean="0">
                <a:solidFill>
                  <a:schemeClr val="tx1"/>
                </a:solidFill>
                <a:effectLst/>
                <a:latin typeface="+mn-lt"/>
                <a:ea typeface="+mn-ea"/>
                <a:cs typeface="+mn-cs"/>
              </a:rPr>
              <a:t> om je </a:t>
            </a:r>
            <a:r>
              <a:rPr lang="fr-FR" sz="1200" kern="1200" dirty="0" err="1" smtClean="0">
                <a:solidFill>
                  <a:schemeClr val="tx1"/>
                </a:solidFill>
                <a:effectLst/>
                <a:latin typeface="+mn-lt"/>
                <a:ea typeface="+mn-ea"/>
                <a:cs typeface="+mn-cs"/>
              </a:rPr>
              <a:t>werkprocessen</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tijdig</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bij</a:t>
            </a:r>
            <a:r>
              <a:rPr lang="fr-FR" sz="1200" kern="1200" dirty="0" smtClean="0">
                <a:solidFill>
                  <a:schemeClr val="tx1"/>
                </a:solidFill>
                <a:effectLst/>
                <a:latin typeface="+mn-lt"/>
                <a:ea typeface="+mn-ea"/>
                <a:cs typeface="+mn-cs"/>
              </a:rPr>
              <a:t> te </a:t>
            </a:r>
            <a:r>
              <a:rPr lang="fr-FR" sz="1200" kern="1200" dirty="0" err="1" smtClean="0">
                <a:solidFill>
                  <a:schemeClr val="tx1"/>
                </a:solidFill>
                <a:effectLst/>
                <a:latin typeface="+mn-lt"/>
                <a:ea typeface="+mn-ea"/>
                <a:cs typeface="+mn-cs"/>
              </a:rPr>
              <a:t>stellen</a:t>
            </a:r>
            <a:r>
              <a:rPr lang="fr-FR" sz="1200" kern="1200" dirty="0" smtClean="0">
                <a:solidFill>
                  <a:schemeClr val="tx1"/>
                </a:solidFill>
                <a:effectLst/>
                <a:latin typeface="+mn-lt"/>
                <a:ea typeface="+mn-ea"/>
                <a:cs typeface="+mn-cs"/>
              </a:rPr>
              <a:t> en (</a:t>
            </a:r>
            <a:r>
              <a:rPr lang="fr-FR" sz="1200" kern="1200" dirty="0" err="1" smtClean="0">
                <a:solidFill>
                  <a:schemeClr val="tx1"/>
                </a:solidFill>
                <a:effectLst/>
                <a:latin typeface="+mn-lt"/>
                <a:ea typeface="+mn-ea"/>
                <a:cs typeface="+mn-cs"/>
              </a:rPr>
              <a:t>gezamenlijk</a:t>
            </a:r>
            <a:r>
              <a:rPr lang="fr-FR" sz="1200" kern="1200" dirty="0" smtClean="0">
                <a:solidFill>
                  <a:schemeClr val="tx1"/>
                </a:solidFill>
                <a:effectLst/>
                <a:latin typeface="+mn-lt"/>
                <a:ea typeface="+mn-ea"/>
                <a:cs typeface="+mn-cs"/>
              </a:rPr>
              <a:t>)</a:t>
            </a:r>
            <a:r>
              <a:rPr lang="fr-FR" sz="1200" kern="1200" baseline="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naar</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betere</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oplossingen</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voor</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bepaalde</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struikelblokken</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uit</a:t>
            </a:r>
            <a:r>
              <a:rPr lang="fr-FR" sz="1200" kern="1200" dirty="0" smtClean="0">
                <a:solidFill>
                  <a:schemeClr val="tx1"/>
                </a:solidFill>
                <a:effectLst/>
                <a:latin typeface="+mn-lt"/>
                <a:ea typeface="+mn-ea"/>
                <a:cs typeface="+mn-cs"/>
              </a:rPr>
              <a:t> te </a:t>
            </a:r>
            <a:r>
              <a:rPr lang="fr-FR" sz="1200" kern="1200" dirty="0" err="1" smtClean="0">
                <a:solidFill>
                  <a:schemeClr val="tx1"/>
                </a:solidFill>
                <a:effectLst/>
                <a:latin typeface="+mn-lt"/>
                <a:ea typeface="+mn-ea"/>
                <a:cs typeface="+mn-cs"/>
              </a:rPr>
              <a:t>kijken</a:t>
            </a:r>
            <a:endParaRPr lang="fr-FR" sz="1200" kern="1200" dirty="0" smtClean="0">
              <a:solidFill>
                <a:schemeClr val="tx1"/>
              </a:solidFill>
              <a:effectLst/>
              <a:latin typeface="+mn-lt"/>
              <a:ea typeface="+mn-ea"/>
              <a:cs typeface="+mn-cs"/>
            </a:endParaRPr>
          </a:p>
          <a:p>
            <a:pPr lvl="1"/>
            <a:endParaRPr lang="nl-BE" sz="1050" kern="1200" dirty="0">
              <a:solidFill>
                <a:schemeClr val="tx1"/>
              </a:solidFill>
              <a:effectLst/>
              <a:latin typeface="+mn-lt"/>
              <a:ea typeface="+mn-ea"/>
              <a:cs typeface="+mn-cs"/>
            </a:endParaRPr>
          </a:p>
        </p:txBody>
      </p:sp>
      <p:sp>
        <p:nvSpPr>
          <p:cNvPr id="4" name="Tijdelijke aanduiding voor dianummer 3"/>
          <p:cNvSpPr>
            <a:spLocks noGrp="1"/>
          </p:cNvSpPr>
          <p:nvPr>
            <p:ph type="sldNum" sz="quarter" idx="10"/>
          </p:nvPr>
        </p:nvSpPr>
        <p:spPr/>
        <p:txBody>
          <a:bodyPr/>
          <a:lstStyle/>
          <a:p>
            <a:fld id="{CC4C3EC3-80DB-4860-90E0-CE2A7B0376C1}" type="slidenum">
              <a:rPr lang="nl-BE" smtClean="0"/>
              <a:t>10</a:t>
            </a:fld>
            <a:endParaRPr lang="nl-BE"/>
          </a:p>
        </p:txBody>
      </p:sp>
    </p:spTree>
    <p:extLst>
      <p:ext uri="{BB962C8B-B14F-4D97-AF65-F5344CB8AC3E}">
        <p14:creationId xmlns:p14="http://schemas.microsoft.com/office/powerpoint/2010/main" val="39108914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eldia">
    <p:spTree>
      <p:nvGrpSpPr>
        <p:cNvPr id="1" name=""/>
        <p:cNvGrpSpPr/>
        <p:nvPr/>
      </p:nvGrpSpPr>
      <p:grpSpPr>
        <a:xfrm>
          <a:off x="0" y="0"/>
          <a:ext cx="0" cy="0"/>
          <a:chOff x="0" y="0"/>
          <a:chExt cx="0" cy="0"/>
        </a:xfrm>
      </p:grpSpPr>
      <p:pic>
        <p:nvPicPr>
          <p:cNvPr id="8" name="Afbeelding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2" name="Titel 1"/>
          <p:cNvSpPr>
            <a:spLocks noGrp="1"/>
          </p:cNvSpPr>
          <p:nvPr>
            <p:ph type="ctrTitle" hasCustomPrompt="1"/>
          </p:nvPr>
        </p:nvSpPr>
        <p:spPr>
          <a:xfrm>
            <a:off x="4788024" y="2571751"/>
            <a:ext cx="3886200" cy="792087"/>
          </a:xfrm>
        </p:spPr>
        <p:txBody>
          <a:bodyPr anchor="t">
            <a:normAutofit/>
          </a:bodyPr>
          <a:lstStyle>
            <a:lvl1pPr algn="l">
              <a:defRPr sz="2800" b="1">
                <a:solidFill>
                  <a:srgbClr val="66CCFF"/>
                </a:solidFill>
                <a:latin typeface="Lucida Bright" pitchFamily="18" charset="0"/>
              </a:defRPr>
            </a:lvl1pPr>
          </a:lstStyle>
          <a:p>
            <a:r>
              <a:rPr lang="nl-NL" dirty="0" smtClean="0"/>
              <a:t>TITEL</a:t>
            </a:r>
            <a:endParaRPr lang="nl-BE" dirty="0"/>
          </a:p>
        </p:txBody>
      </p:sp>
      <p:sp>
        <p:nvSpPr>
          <p:cNvPr id="3" name="Ondertitel 2"/>
          <p:cNvSpPr>
            <a:spLocks noGrp="1"/>
          </p:cNvSpPr>
          <p:nvPr>
            <p:ph type="subTitle" idx="1" hasCustomPrompt="1"/>
          </p:nvPr>
        </p:nvSpPr>
        <p:spPr>
          <a:xfrm>
            <a:off x="4788024" y="3363838"/>
            <a:ext cx="3888432" cy="360040"/>
          </a:xfrm>
        </p:spPr>
        <p:txBody>
          <a:bodyPr>
            <a:normAutofit/>
          </a:bodyPr>
          <a:lstStyle>
            <a:lvl1pPr marL="0" indent="0" algn="l">
              <a:buNone/>
              <a:defRPr sz="1400">
                <a:solidFill>
                  <a:schemeClr val="tx1">
                    <a:tint val="75000"/>
                  </a:schemeClr>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smtClean="0"/>
              <a:t>Naam Spreker</a:t>
            </a:r>
            <a:endParaRPr lang="nl-BE" dirty="0"/>
          </a:p>
        </p:txBody>
      </p:sp>
    </p:spTree>
    <p:extLst>
      <p:ext uri="{BB962C8B-B14F-4D97-AF65-F5344CB8AC3E}">
        <p14:creationId xmlns:p14="http://schemas.microsoft.com/office/powerpoint/2010/main" val="36250993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2_Titeldia">
    <p:spTree>
      <p:nvGrpSpPr>
        <p:cNvPr id="1" name=""/>
        <p:cNvGrpSpPr/>
        <p:nvPr/>
      </p:nvGrpSpPr>
      <p:grpSpPr>
        <a:xfrm>
          <a:off x="0" y="0"/>
          <a:ext cx="0" cy="0"/>
          <a:chOff x="0" y="0"/>
          <a:chExt cx="0" cy="0"/>
        </a:xfrm>
      </p:grpSpPr>
      <p:pic>
        <p:nvPicPr>
          <p:cNvPr id="4" name="Afbeelding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2" name="Titel 1"/>
          <p:cNvSpPr>
            <a:spLocks noGrp="1"/>
          </p:cNvSpPr>
          <p:nvPr>
            <p:ph type="ctrTitle" hasCustomPrompt="1"/>
          </p:nvPr>
        </p:nvSpPr>
        <p:spPr>
          <a:xfrm>
            <a:off x="4788024" y="2571751"/>
            <a:ext cx="3886200" cy="792087"/>
          </a:xfrm>
        </p:spPr>
        <p:txBody>
          <a:bodyPr anchor="t">
            <a:normAutofit/>
          </a:bodyPr>
          <a:lstStyle>
            <a:lvl1pPr algn="l">
              <a:defRPr sz="2800" b="1">
                <a:solidFill>
                  <a:srgbClr val="66CCFF"/>
                </a:solidFill>
                <a:latin typeface="Lucida Bright" pitchFamily="18" charset="0"/>
              </a:defRPr>
            </a:lvl1pPr>
          </a:lstStyle>
          <a:p>
            <a:r>
              <a:rPr lang="nl-NL" dirty="0" smtClean="0"/>
              <a:t>TITEL</a:t>
            </a:r>
            <a:endParaRPr lang="nl-BE" dirty="0"/>
          </a:p>
        </p:txBody>
      </p:sp>
      <p:sp>
        <p:nvSpPr>
          <p:cNvPr id="3" name="Ondertitel 2"/>
          <p:cNvSpPr>
            <a:spLocks noGrp="1"/>
          </p:cNvSpPr>
          <p:nvPr>
            <p:ph type="subTitle" idx="1" hasCustomPrompt="1"/>
          </p:nvPr>
        </p:nvSpPr>
        <p:spPr>
          <a:xfrm>
            <a:off x="4788024" y="3363838"/>
            <a:ext cx="3888432" cy="360040"/>
          </a:xfrm>
        </p:spPr>
        <p:txBody>
          <a:bodyPr>
            <a:normAutofit/>
          </a:bodyPr>
          <a:lstStyle>
            <a:lvl1pPr marL="0" indent="0" algn="l">
              <a:buNone/>
              <a:defRPr sz="1400">
                <a:solidFill>
                  <a:schemeClr val="tx1">
                    <a:tint val="75000"/>
                  </a:schemeClr>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smtClean="0"/>
              <a:t>Naam Spreker</a:t>
            </a:r>
            <a:endParaRPr lang="nl-BE" dirty="0"/>
          </a:p>
        </p:txBody>
      </p:sp>
    </p:spTree>
    <p:extLst>
      <p:ext uri="{BB962C8B-B14F-4D97-AF65-F5344CB8AC3E}">
        <p14:creationId xmlns:p14="http://schemas.microsoft.com/office/powerpoint/2010/main" val="10502139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beeld + doorlopende tekst">
    <p:spTree>
      <p:nvGrpSpPr>
        <p:cNvPr id="1" name=""/>
        <p:cNvGrpSpPr/>
        <p:nvPr/>
      </p:nvGrpSpPr>
      <p:grpSpPr>
        <a:xfrm>
          <a:off x="0" y="0"/>
          <a:ext cx="0" cy="0"/>
          <a:chOff x="0" y="0"/>
          <a:chExt cx="0" cy="0"/>
        </a:xfrm>
      </p:grpSpPr>
      <p:pic>
        <p:nvPicPr>
          <p:cNvPr id="10" name="Afbeelding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10359"/>
            <a:ext cx="9144000" cy="5143500"/>
          </a:xfrm>
          <a:prstGeom prst="rect">
            <a:avLst/>
          </a:prstGeom>
        </p:spPr>
      </p:pic>
      <p:sp>
        <p:nvSpPr>
          <p:cNvPr id="2" name="Titel 1"/>
          <p:cNvSpPr>
            <a:spLocks noGrp="1"/>
          </p:cNvSpPr>
          <p:nvPr>
            <p:ph type="title" hasCustomPrompt="1"/>
          </p:nvPr>
        </p:nvSpPr>
        <p:spPr>
          <a:xfrm>
            <a:off x="3131130" y="555526"/>
            <a:ext cx="5185286" cy="792088"/>
          </a:xfrm>
        </p:spPr>
        <p:txBody>
          <a:bodyPr anchor="t">
            <a:normAutofit/>
          </a:bodyPr>
          <a:lstStyle>
            <a:lvl1pPr algn="l">
              <a:defRPr sz="2400">
                <a:solidFill>
                  <a:srgbClr val="66CCFF"/>
                </a:solidFill>
                <a:latin typeface="Lucida Bright" pitchFamily="18" charset="0"/>
              </a:defRPr>
            </a:lvl1pPr>
          </a:lstStyle>
          <a:p>
            <a:r>
              <a:rPr lang="nl-NL" dirty="0" smtClean="0"/>
              <a:t>TUSSENTITEL</a:t>
            </a:r>
            <a:endParaRPr lang="nl-BE" dirty="0"/>
          </a:p>
        </p:txBody>
      </p:sp>
      <p:sp>
        <p:nvSpPr>
          <p:cNvPr id="4" name="Tijdelijke aanduiding voor inhoud 3"/>
          <p:cNvSpPr>
            <a:spLocks noGrp="1"/>
          </p:cNvSpPr>
          <p:nvPr>
            <p:ph sz="half" idx="2" hasCustomPrompt="1"/>
          </p:nvPr>
        </p:nvSpPr>
        <p:spPr>
          <a:xfrm>
            <a:off x="4644008" y="1419622"/>
            <a:ext cx="3672408" cy="2880321"/>
          </a:xfrm>
        </p:spPr>
        <p:txBody>
          <a:bodyPr>
            <a:normAutofit/>
          </a:bodyPr>
          <a:lstStyle>
            <a:lvl1pPr marL="0" indent="0">
              <a:buNone/>
              <a:defRPr sz="1800">
                <a:solidFill>
                  <a:schemeClr val="bg1">
                    <a:lumMod val="50000"/>
                  </a:schemeClr>
                </a:solidFill>
                <a:latin typeface="Arial" pitchFamily="34" charset="0"/>
                <a:cs typeface="Arial"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BE" dirty="0" smtClean="0"/>
              <a:t>Doorlopende tekst</a:t>
            </a:r>
            <a:endParaRPr lang="nl-BE" dirty="0"/>
          </a:p>
        </p:txBody>
      </p:sp>
      <p:sp>
        <p:nvSpPr>
          <p:cNvPr id="8" name="Tijdelijke aanduiding voor inhoud 3"/>
          <p:cNvSpPr>
            <a:spLocks noGrp="1"/>
          </p:cNvSpPr>
          <p:nvPr>
            <p:ph sz="half" idx="10" hasCustomPrompt="1"/>
          </p:nvPr>
        </p:nvSpPr>
        <p:spPr>
          <a:xfrm>
            <a:off x="971600" y="4299942"/>
            <a:ext cx="3600400" cy="288032"/>
          </a:xfrm>
        </p:spPr>
        <p:txBody>
          <a:bodyPr>
            <a:normAutofit/>
          </a:bodyPr>
          <a:lstStyle>
            <a:lvl1pPr marL="0" indent="0">
              <a:buNone/>
              <a:defRPr sz="1200">
                <a:solidFill>
                  <a:schemeClr val="bg1">
                    <a:lumMod val="50000"/>
                  </a:schemeClr>
                </a:solidFill>
                <a:latin typeface="Arial" pitchFamily="34" charset="0"/>
                <a:cs typeface="Arial"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BE" dirty="0" smtClean="0"/>
              <a:t>beeldverwijzing</a:t>
            </a:r>
            <a:endParaRPr lang="nl-BE" dirty="0"/>
          </a:p>
        </p:txBody>
      </p:sp>
    </p:spTree>
    <p:extLst>
      <p:ext uri="{BB962C8B-B14F-4D97-AF65-F5344CB8AC3E}">
        <p14:creationId xmlns:p14="http://schemas.microsoft.com/office/powerpoint/2010/main" val="4176720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beeld">
    <p:spTree>
      <p:nvGrpSpPr>
        <p:cNvPr id="1" name=""/>
        <p:cNvGrpSpPr/>
        <p:nvPr/>
      </p:nvGrpSpPr>
      <p:grpSpPr>
        <a:xfrm>
          <a:off x="0" y="0"/>
          <a:ext cx="0" cy="0"/>
          <a:chOff x="0" y="0"/>
          <a:chExt cx="0" cy="0"/>
        </a:xfrm>
      </p:grpSpPr>
      <p:pic>
        <p:nvPicPr>
          <p:cNvPr id="8" name="Afbeelding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20538"/>
            <a:ext cx="9144000" cy="5143500"/>
          </a:xfrm>
          <a:prstGeom prst="rect">
            <a:avLst/>
          </a:prstGeom>
        </p:spPr>
      </p:pic>
      <p:sp>
        <p:nvSpPr>
          <p:cNvPr id="2" name="Titel 1"/>
          <p:cNvSpPr>
            <a:spLocks noGrp="1"/>
          </p:cNvSpPr>
          <p:nvPr>
            <p:ph type="ctrTitle" hasCustomPrompt="1"/>
          </p:nvPr>
        </p:nvSpPr>
        <p:spPr>
          <a:xfrm>
            <a:off x="3131130" y="555527"/>
            <a:ext cx="5185285" cy="792087"/>
          </a:xfrm>
        </p:spPr>
        <p:txBody>
          <a:bodyPr anchor="t">
            <a:normAutofit/>
          </a:bodyPr>
          <a:lstStyle>
            <a:lvl1pPr algn="l">
              <a:defRPr sz="2400">
                <a:solidFill>
                  <a:srgbClr val="66CCFF"/>
                </a:solidFill>
                <a:latin typeface="Lucida Bright" pitchFamily="18" charset="0"/>
              </a:defRPr>
            </a:lvl1pPr>
          </a:lstStyle>
          <a:p>
            <a:r>
              <a:rPr lang="nl-NL" dirty="0" smtClean="0"/>
              <a:t>TUSSENTITEL</a:t>
            </a:r>
            <a:endParaRPr lang="nl-BE" dirty="0"/>
          </a:p>
        </p:txBody>
      </p:sp>
      <p:sp>
        <p:nvSpPr>
          <p:cNvPr id="3" name="Ondertitel 2"/>
          <p:cNvSpPr>
            <a:spLocks noGrp="1"/>
          </p:cNvSpPr>
          <p:nvPr>
            <p:ph type="subTitle" idx="1" hasCustomPrompt="1"/>
          </p:nvPr>
        </p:nvSpPr>
        <p:spPr>
          <a:xfrm>
            <a:off x="971600" y="4299942"/>
            <a:ext cx="6408712" cy="288032"/>
          </a:xfrm>
        </p:spPr>
        <p:txBody>
          <a:bodyPr>
            <a:normAutofit/>
          </a:bodyPr>
          <a:lstStyle>
            <a:lvl1pPr marL="0" indent="0" algn="l">
              <a:spcBef>
                <a:spcPts val="0"/>
              </a:spcBef>
              <a:spcAft>
                <a:spcPts val="0"/>
              </a:spcAft>
              <a:buFont typeface="Arial" pitchFamily="34" charset="0"/>
              <a:buNone/>
              <a:defRPr sz="1200" baseline="0">
                <a:solidFill>
                  <a:schemeClr val="tx1">
                    <a:tint val="75000"/>
                  </a:schemeClr>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BE" dirty="0" smtClean="0"/>
              <a:t>beeldverwijzing</a:t>
            </a:r>
            <a:endParaRPr lang="nl-BE" dirty="0"/>
          </a:p>
        </p:txBody>
      </p:sp>
    </p:spTree>
    <p:extLst>
      <p:ext uri="{BB962C8B-B14F-4D97-AF65-F5344CB8AC3E}">
        <p14:creationId xmlns:p14="http://schemas.microsoft.com/office/powerpoint/2010/main" val="250402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doorlopende tekst">
    <p:spTree>
      <p:nvGrpSpPr>
        <p:cNvPr id="1" name=""/>
        <p:cNvGrpSpPr/>
        <p:nvPr/>
      </p:nvGrpSpPr>
      <p:grpSpPr>
        <a:xfrm>
          <a:off x="0" y="0"/>
          <a:ext cx="0" cy="0"/>
          <a:chOff x="0" y="0"/>
          <a:chExt cx="0" cy="0"/>
        </a:xfrm>
      </p:grpSpPr>
      <p:pic>
        <p:nvPicPr>
          <p:cNvPr id="8" name="Afbeelding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20538"/>
            <a:ext cx="9144000" cy="5143500"/>
          </a:xfrm>
          <a:prstGeom prst="rect">
            <a:avLst/>
          </a:prstGeom>
        </p:spPr>
      </p:pic>
      <p:sp>
        <p:nvSpPr>
          <p:cNvPr id="2" name="Titel 1"/>
          <p:cNvSpPr>
            <a:spLocks noGrp="1"/>
          </p:cNvSpPr>
          <p:nvPr>
            <p:ph type="ctrTitle" hasCustomPrompt="1"/>
          </p:nvPr>
        </p:nvSpPr>
        <p:spPr>
          <a:xfrm>
            <a:off x="827584" y="1275607"/>
            <a:ext cx="7488832" cy="792087"/>
          </a:xfrm>
        </p:spPr>
        <p:txBody>
          <a:bodyPr anchor="t">
            <a:normAutofit/>
          </a:bodyPr>
          <a:lstStyle>
            <a:lvl1pPr algn="l">
              <a:defRPr sz="2400">
                <a:solidFill>
                  <a:srgbClr val="66CCFF"/>
                </a:solidFill>
                <a:latin typeface="Lucida Bright" pitchFamily="18" charset="0"/>
              </a:defRPr>
            </a:lvl1pPr>
          </a:lstStyle>
          <a:p>
            <a:r>
              <a:rPr lang="nl-NL" dirty="0" smtClean="0"/>
              <a:t>TUSSENTITEL</a:t>
            </a:r>
            <a:endParaRPr lang="nl-BE" dirty="0"/>
          </a:p>
        </p:txBody>
      </p:sp>
      <p:sp>
        <p:nvSpPr>
          <p:cNvPr id="3" name="Ondertitel 2"/>
          <p:cNvSpPr>
            <a:spLocks noGrp="1"/>
          </p:cNvSpPr>
          <p:nvPr>
            <p:ph type="subTitle" idx="1" hasCustomPrompt="1"/>
          </p:nvPr>
        </p:nvSpPr>
        <p:spPr>
          <a:xfrm>
            <a:off x="827584" y="2067694"/>
            <a:ext cx="7488832" cy="2664296"/>
          </a:xfrm>
        </p:spPr>
        <p:txBody>
          <a:bodyPr>
            <a:normAutofit/>
          </a:bodyPr>
          <a:lstStyle>
            <a:lvl1pPr marL="0" indent="0" algn="l">
              <a:spcBef>
                <a:spcPts val="0"/>
              </a:spcBef>
              <a:spcAft>
                <a:spcPts val="0"/>
              </a:spcAft>
              <a:buFont typeface="Arial" pitchFamily="34" charset="0"/>
              <a:buNone/>
              <a:defRPr sz="1800" baseline="0">
                <a:solidFill>
                  <a:schemeClr val="tx1">
                    <a:tint val="75000"/>
                  </a:schemeClr>
                </a:solidFill>
                <a:latin typeface="Helvetic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BE" dirty="0" smtClean="0"/>
              <a:t>Doorlopende tekst</a:t>
            </a:r>
            <a:endParaRPr lang="nl-BE" dirty="0"/>
          </a:p>
        </p:txBody>
      </p:sp>
    </p:spTree>
    <p:extLst>
      <p:ext uri="{BB962C8B-B14F-4D97-AF65-F5344CB8AC3E}">
        <p14:creationId xmlns:p14="http://schemas.microsoft.com/office/powerpoint/2010/main" val="13197675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opsomming">
    <p:spTree>
      <p:nvGrpSpPr>
        <p:cNvPr id="1" name=""/>
        <p:cNvGrpSpPr/>
        <p:nvPr/>
      </p:nvGrpSpPr>
      <p:grpSpPr>
        <a:xfrm>
          <a:off x="0" y="0"/>
          <a:ext cx="0" cy="0"/>
          <a:chOff x="0" y="0"/>
          <a:chExt cx="0" cy="0"/>
        </a:xfrm>
      </p:grpSpPr>
      <p:pic>
        <p:nvPicPr>
          <p:cNvPr id="8" name="Afbeelding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20538"/>
            <a:ext cx="9144000" cy="5143500"/>
          </a:xfrm>
          <a:prstGeom prst="rect">
            <a:avLst/>
          </a:prstGeom>
        </p:spPr>
      </p:pic>
      <p:sp>
        <p:nvSpPr>
          <p:cNvPr id="2" name="Titel 1"/>
          <p:cNvSpPr>
            <a:spLocks noGrp="1"/>
          </p:cNvSpPr>
          <p:nvPr>
            <p:ph type="ctrTitle" hasCustomPrompt="1"/>
          </p:nvPr>
        </p:nvSpPr>
        <p:spPr>
          <a:xfrm>
            <a:off x="827584" y="1275607"/>
            <a:ext cx="7488832" cy="792087"/>
          </a:xfrm>
        </p:spPr>
        <p:txBody>
          <a:bodyPr anchor="t">
            <a:normAutofit/>
          </a:bodyPr>
          <a:lstStyle>
            <a:lvl1pPr algn="l">
              <a:defRPr sz="2400">
                <a:solidFill>
                  <a:srgbClr val="66CCFF"/>
                </a:solidFill>
                <a:latin typeface="Lucida Bright" pitchFamily="18" charset="0"/>
              </a:defRPr>
            </a:lvl1pPr>
          </a:lstStyle>
          <a:p>
            <a:r>
              <a:rPr lang="nl-NL" dirty="0" smtClean="0"/>
              <a:t>TUSSENTITEL</a:t>
            </a:r>
            <a:endParaRPr lang="nl-BE" dirty="0"/>
          </a:p>
        </p:txBody>
      </p:sp>
      <p:sp>
        <p:nvSpPr>
          <p:cNvPr id="3" name="Ondertitel 2"/>
          <p:cNvSpPr>
            <a:spLocks noGrp="1"/>
          </p:cNvSpPr>
          <p:nvPr>
            <p:ph type="subTitle" idx="1" hasCustomPrompt="1"/>
          </p:nvPr>
        </p:nvSpPr>
        <p:spPr>
          <a:xfrm>
            <a:off x="827584" y="2067694"/>
            <a:ext cx="7488832" cy="2664296"/>
          </a:xfrm>
        </p:spPr>
        <p:txBody>
          <a:bodyPr>
            <a:normAutofit/>
          </a:bodyPr>
          <a:lstStyle>
            <a:lvl1pPr marL="0" indent="-457200" algn="l">
              <a:spcBef>
                <a:spcPts val="0"/>
              </a:spcBef>
              <a:spcAft>
                <a:spcPts val="0"/>
              </a:spcAft>
              <a:buFont typeface="Arial" pitchFamily="34" charset="0"/>
              <a:buChar char="•"/>
              <a:defRPr sz="1800">
                <a:solidFill>
                  <a:schemeClr val="tx1">
                    <a:tint val="75000"/>
                  </a:schemeClr>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smtClean="0"/>
              <a:t>opsomming</a:t>
            </a:r>
            <a:endParaRPr lang="nl-BE" dirty="0"/>
          </a:p>
        </p:txBody>
      </p:sp>
    </p:spTree>
    <p:extLst>
      <p:ext uri="{BB962C8B-B14F-4D97-AF65-F5344CB8AC3E}">
        <p14:creationId xmlns:p14="http://schemas.microsoft.com/office/powerpoint/2010/main" val="423171578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nl-NL" dirty="0" smtClean="0"/>
              <a:t>Klik om de stijl te bewerken</a:t>
            </a:r>
            <a:endParaRPr lang="nl-BE" dirty="0"/>
          </a:p>
        </p:txBody>
      </p:sp>
      <p:sp>
        <p:nvSpPr>
          <p:cNvPr id="3" name="Tijdelijke aanduiding voor tekst 2"/>
          <p:cNvSpPr>
            <a:spLocks noGrp="1"/>
          </p:cNvSpPr>
          <p:nvPr>
            <p:ph type="body" idx="1"/>
          </p:nvPr>
        </p:nvSpPr>
        <p:spPr>
          <a:xfrm>
            <a:off x="457200" y="1200150"/>
            <a:ext cx="8229600" cy="3394472"/>
          </a:xfrm>
          <a:prstGeom prst="rect">
            <a:avLst/>
          </a:prstGeom>
        </p:spPr>
        <p:txBody>
          <a:bodyPr vert="horz" lIns="91440" tIns="45720" rIns="91440" bIns="45720" rtlCol="0">
            <a:normAutofit/>
          </a:bodyPr>
          <a:lstStyle/>
          <a:p>
            <a:pPr lvl="0"/>
            <a:r>
              <a:rPr lang="nl-NL" dirty="0" smtClean="0"/>
              <a:t>Klik om de modelstijlen te bewerken</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4" name="Tijdelijke aanduiding voor datum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D9496DC6-0715-4942-B03E-3E7CAE43AE97}" type="datetimeFigureOut">
              <a:rPr lang="nl-BE" smtClean="0"/>
              <a:pPr/>
              <a:t>6/11/2014</a:t>
            </a:fld>
            <a:endParaRPr lang="nl-BE" dirty="0"/>
          </a:p>
        </p:txBody>
      </p:sp>
      <p:sp>
        <p:nvSpPr>
          <p:cNvPr id="5" name="Tijdelijke aanduiding voor voettekst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dirty="0"/>
          </a:p>
        </p:txBody>
      </p:sp>
      <p:sp>
        <p:nvSpPr>
          <p:cNvPr id="6" name="Tijdelijke aanduiding voor dianumm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2535AA60-5361-48E2-ADA2-ED6FF2306F5F}" type="slidenum">
              <a:rPr lang="nl-BE" smtClean="0"/>
              <a:pPr/>
              <a:t>‹nr.›</a:t>
            </a:fld>
            <a:endParaRPr lang="nl-BE"/>
          </a:p>
        </p:txBody>
      </p:sp>
    </p:spTree>
    <p:extLst>
      <p:ext uri="{BB962C8B-B14F-4D97-AF65-F5344CB8AC3E}">
        <p14:creationId xmlns:p14="http://schemas.microsoft.com/office/powerpoint/2010/main" val="533998376"/>
      </p:ext>
    </p:extLst>
  </p:cSld>
  <p:clrMap bg1="lt1" tx1="dk1" bg2="lt2" tx2="dk2" accent1="accent1" accent2="accent2" accent3="accent3" accent4="accent4" accent5="accent5" accent6="accent6" hlink="hlink" folHlink="folHlink"/>
  <p:sldLayoutIdLst>
    <p:sldLayoutId id="2147483679" r:id="rId1"/>
    <p:sldLayoutId id="2147483706" r:id="rId2"/>
    <p:sldLayoutId id="2147483677" r:id="rId3"/>
    <p:sldLayoutId id="2147483664" r:id="rId4"/>
    <p:sldLayoutId id="2147483661" r:id="rId5"/>
    <p:sldLayoutId id="2147483649" r:id="rId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el 2"/>
          <p:cNvSpPr>
            <a:spLocks noGrp="1"/>
          </p:cNvSpPr>
          <p:nvPr>
            <p:ph type="subTitle" idx="1"/>
          </p:nvPr>
        </p:nvSpPr>
        <p:spPr>
          <a:xfrm>
            <a:off x="4724400" y="3486150"/>
            <a:ext cx="4191000" cy="360040"/>
          </a:xfrm>
        </p:spPr>
        <p:txBody>
          <a:bodyPr/>
          <a:lstStyle/>
          <a:p>
            <a:pPr algn="r"/>
            <a:r>
              <a:rPr lang="nl-NL" dirty="0" err="1" smtClean="0"/>
              <a:t>Ute</a:t>
            </a:r>
            <a:r>
              <a:rPr lang="nl-NL" dirty="0" smtClean="0"/>
              <a:t> </a:t>
            </a:r>
            <a:r>
              <a:rPr lang="nl-NL" dirty="0" err="1" smtClean="0"/>
              <a:t>Staes</a:t>
            </a:r>
            <a:endParaRPr lang="nl-NL" dirty="0"/>
          </a:p>
        </p:txBody>
      </p:sp>
      <p:sp>
        <p:nvSpPr>
          <p:cNvPr id="4" name="Titel 1"/>
          <p:cNvSpPr txBox="1">
            <a:spLocks/>
          </p:cNvSpPr>
          <p:nvPr/>
        </p:nvSpPr>
        <p:spPr>
          <a:xfrm>
            <a:off x="4572000" y="2724150"/>
            <a:ext cx="4419600" cy="762000"/>
          </a:xfrm>
          <a:prstGeom prst="rect">
            <a:avLst/>
          </a:prstGeom>
        </p:spPr>
        <p:txBody>
          <a:bodyPr vert="horz" lIns="91440" tIns="45720" rIns="91440" bIns="45720" rtlCol="0" anchor="t">
            <a:normAutofit fontScale="97500"/>
          </a:bodyPr>
          <a:lstStyle/>
          <a:p>
            <a:pPr marL="0" marR="0" lvl="0" indent="0" algn="just" defTabSz="914400" rtl="0" eaLnBrk="1" fontAlgn="auto" latinLnBrk="0" hangingPunct="1">
              <a:lnSpc>
                <a:spcPct val="100000"/>
              </a:lnSpc>
              <a:spcBef>
                <a:spcPct val="0"/>
              </a:spcBef>
              <a:spcAft>
                <a:spcPts val="0"/>
              </a:spcAft>
              <a:buClrTx/>
              <a:buSzTx/>
              <a:buFontTx/>
              <a:buNone/>
              <a:tabLst/>
              <a:defRPr/>
            </a:pPr>
            <a:r>
              <a:rPr kumimoji="0" lang="nl-NL" sz="2800" b="1" i="0" u="none" strike="noStrike" kern="1200" cap="none" spc="0" normalizeH="0" baseline="0" noProof="0" dirty="0" smtClean="0">
                <a:ln>
                  <a:noFill/>
                </a:ln>
                <a:solidFill>
                  <a:schemeClr val="accent5">
                    <a:lumMod val="75000"/>
                  </a:schemeClr>
                </a:solidFill>
                <a:effectLst/>
                <a:uLnTx/>
                <a:uFillTx/>
                <a:latin typeface="Lucida Bright" pitchFamily="18" charset="0"/>
                <a:ea typeface="+mj-ea"/>
                <a:cs typeface="+mj-cs"/>
              </a:rPr>
              <a:t>Van papier naar digitaal</a:t>
            </a:r>
            <a:br>
              <a:rPr kumimoji="0" lang="nl-NL" sz="2800" b="1" i="0" u="none" strike="noStrike" kern="1200" cap="none" spc="0" normalizeH="0" baseline="0" noProof="0" dirty="0" smtClean="0">
                <a:ln>
                  <a:noFill/>
                </a:ln>
                <a:solidFill>
                  <a:schemeClr val="accent5">
                    <a:lumMod val="75000"/>
                  </a:schemeClr>
                </a:solidFill>
                <a:effectLst/>
                <a:uLnTx/>
                <a:uFillTx/>
                <a:latin typeface="Lucida Bright" pitchFamily="18" charset="0"/>
                <a:ea typeface="+mj-ea"/>
                <a:cs typeface="+mj-cs"/>
              </a:rPr>
            </a:br>
            <a:r>
              <a:rPr kumimoji="0" lang="nl-NL" sz="1778" b="1" i="0" u="none" strike="noStrike" kern="1200" cap="none" spc="0" normalizeH="0" baseline="0" noProof="0" dirty="0" smtClean="0">
                <a:ln>
                  <a:noFill/>
                </a:ln>
                <a:solidFill>
                  <a:schemeClr val="accent5"/>
                </a:solidFill>
                <a:effectLst/>
                <a:uLnTx/>
                <a:uFillTx/>
                <a:latin typeface="Lucida Bright" pitchFamily="18" charset="0"/>
                <a:ea typeface="+mj-ea"/>
                <a:cs typeface="+mj-cs"/>
              </a:rPr>
              <a:t>De documentatie van het </a:t>
            </a:r>
            <a:r>
              <a:rPr kumimoji="0" lang="nl-NL" sz="1778" b="1" i="0" u="none" strike="noStrike" kern="1200" cap="none" spc="0" normalizeH="0" baseline="0" noProof="0" dirty="0" err="1" smtClean="0">
                <a:ln>
                  <a:noFill/>
                </a:ln>
                <a:solidFill>
                  <a:schemeClr val="accent5"/>
                </a:solidFill>
                <a:effectLst/>
                <a:uLnTx/>
                <a:uFillTx/>
                <a:latin typeface="Lucida Bright" pitchFamily="18" charset="0"/>
                <a:ea typeface="+mj-ea"/>
                <a:cs typeface="+mj-cs"/>
              </a:rPr>
              <a:t>Rubenianum</a:t>
            </a:r>
            <a:endParaRPr kumimoji="0" lang="nl-NL" sz="1778" b="1" i="0" u="none" strike="noStrike" kern="1200" cap="none" spc="0" normalizeH="0" baseline="0" noProof="0" dirty="0">
              <a:ln>
                <a:noFill/>
              </a:ln>
              <a:solidFill>
                <a:schemeClr val="accent5"/>
              </a:solidFill>
              <a:effectLst/>
              <a:uLnTx/>
              <a:uFillTx/>
              <a:latin typeface="Lucida Bright" pitchFamily="18" charset="0"/>
              <a:ea typeface="+mj-ea"/>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124200" y="285750"/>
            <a:ext cx="4354016" cy="715888"/>
          </a:xfrm>
        </p:spPr>
        <p:txBody>
          <a:bodyPr/>
          <a:lstStyle/>
          <a:p>
            <a:r>
              <a:rPr lang="nl-NL" b="1" dirty="0" err="1" smtClean="0">
                <a:solidFill>
                  <a:schemeClr val="accent5">
                    <a:lumMod val="75000"/>
                  </a:schemeClr>
                </a:solidFill>
              </a:rPr>
              <a:t>Rubenianum</a:t>
            </a:r>
            <a:endParaRPr lang="nl-NL" b="1" dirty="0">
              <a:solidFill>
                <a:schemeClr val="accent5">
                  <a:lumMod val="75000"/>
                </a:schemeClr>
              </a:solidFill>
            </a:endParaRPr>
          </a:p>
        </p:txBody>
      </p:sp>
      <p:sp>
        <p:nvSpPr>
          <p:cNvPr id="3" name="Tijdelijke aanduiding voor inhoud 2"/>
          <p:cNvSpPr>
            <a:spLocks noGrp="1"/>
          </p:cNvSpPr>
          <p:nvPr>
            <p:ph sz="half" idx="2"/>
          </p:nvPr>
        </p:nvSpPr>
        <p:spPr>
          <a:xfrm>
            <a:off x="838200" y="1352550"/>
            <a:ext cx="4354016" cy="3581400"/>
          </a:xfrm>
        </p:spPr>
        <p:txBody>
          <a:bodyPr>
            <a:normAutofit/>
          </a:bodyPr>
          <a:lstStyle/>
          <a:p>
            <a:pPr algn="ctr"/>
            <a:r>
              <a:rPr lang="nl-NL" dirty="0" smtClean="0"/>
              <a:t>Onderzoeksinstituut voor de Vlaamse kunst van de 16</a:t>
            </a:r>
            <a:r>
              <a:rPr lang="nl-NL" baseline="30000" dirty="0" smtClean="0"/>
              <a:t>de</a:t>
            </a:r>
            <a:r>
              <a:rPr lang="nl-NL" dirty="0" smtClean="0"/>
              <a:t> en 17</a:t>
            </a:r>
            <a:r>
              <a:rPr lang="nl-NL" baseline="30000" dirty="0" smtClean="0"/>
              <a:t>de</a:t>
            </a:r>
            <a:r>
              <a:rPr lang="nl-NL" dirty="0" smtClean="0"/>
              <a:t> eeuw </a:t>
            </a:r>
          </a:p>
          <a:p>
            <a:pPr algn="ctr"/>
            <a:endParaRPr lang="nl-NL" dirty="0" smtClean="0"/>
          </a:p>
          <a:p>
            <a:pPr algn="ctr"/>
            <a:r>
              <a:rPr lang="nl-NL" dirty="0" smtClean="0"/>
              <a:t>Stad Antwerpen </a:t>
            </a:r>
          </a:p>
          <a:p>
            <a:endParaRPr lang="nl-NL" b="1" dirty="0" smtClean="0"/>
          </a:p>
          <a:p>
            <a:pPr algn="ctr"/>
            <a:r>
              <a:rPr lang="nl-NL" dirty="0" smtClean="0"/>
              <a:t>Verzamelen, ontwikkelen en verspreiden van informatie over beeldende kunst in de Nederlanden van de 16de en 17de eeuw</a:t>
            </a:r>
          </a:p>
          <a:p>
            <a:endParaRPr lang="nl-NL" dirty="0" smtClean="0"/>
          </a:p>
          <a:p>
            <a:pPr algn="ctr"/>
            <a:r>
              <a:rPr lang="nl-NL" dirty="0" smtClean="0"/>
              <a:t>Bibliotheek, documentatie &amp; leeszaal</a:t>
            </a:r>
            <a:endParaRPr lang="nl-NL" dirty="0"/>
          </a:p>
        </p:txBody>
      </p:sp>
      <p:pic>
        <p:nvPicPr>
          <p:cNvPr id="5" name="Afbeelding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38800" y="0"/>
            <a:ext cx="3505200" cy="525780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124200" y="285750"/>
            <a:ext cx="3733800" cy="609600"/>
          </a:xfrm>
        </p:spPr>
        <p:txBody>
          <a:bodyPr/>
          <a:lstStyle/>
          <a:p>
            <a:r>
              <a:rPr lang="nl-NL" b="1" dirty="0" smtClean="0">
                <a:solidFill>
                  <a:srgbClr val="31859C"/>
                </a:solidFill>
              </a:rPr>
              <a:t>Documentatie</a:t>
            </a:r>
            <a:endParaRPr lang="nl-NL" b="1" dirty="0">
              <a:solidFill>
                <a:srgbClr val="31859C"/>
              </a:solidFill>
            </a:endParaRPr>
          </a:p>
        </p:txBody>
      </p:sp>
      <p:pic>
        <p:nvPicPr>
          <p:cNvPr id="9" name="Picture 5" descr="Afbeelding 276klei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495800" y="1047750"/>
            <a:ext cx="2861014" cy="1905000"/>
          </a:xfrm>
          <a:prstGeom prst="rect">
            <a:avLst/>
          </a:prstGeom>
          <a:noFill/>
          <a:ln w="9525">
            <a:noFill/>
            <a:miter lim="800000"/>
            <a:headEnd/>
            <a:tailEnd/>
          </a:ln>
        </p:spPr>
      </p:pic>
      <p:pic>
        <p:nvPicPr>
          <p:cNvPr id="5" name="Afbeelding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657601" y="3065008"/>
            <a:ext cx="2895600" cy="1926091"/>
          </a:xfrm>
          <a:prstGeom prst="rect">
            <a:avLst/>
          </a:prstGeom>
        </p:spPr>
      </p:pic>
      <p:pic>
        <p:nvPicPr>
          <p:cNvPr id="6" name="Afbeelding 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219200" y="1504950"/>
            <a:ext cx="3056021" cy="2032254"/>
          </a:xfrm>
          <a:prstGeom prst="rect">
            <a:avLst/>
          </a:prstGeom>
        </p:spPr>
      </p:pic>
      <p:pic>
        <p:nvPicPr>
          <p:cNvPr id="8" name="Picture 4" descr="Afbeelding 232"/>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0" y="3026130"/>
            <a:ext cx="2680051" cy="2117370"/>
          </a:xfrm>
          <a:prstGeom prst="rect">
            <a:avLst/>
          </a:prstGeom>
          <a:noFill/>
          <a:ln w="9525">
            <a:noFill/>
            <a:miter lim="800000"/>
            <a:headEnd/>
            <a:tailEnd/>
          </a:ln>
        </p:spPr>
      </p:pic>
      <p:pic>
        <p:nvPicPr>
          <p:cNvPr id="10" name="Picture 4" descr="Afbeelding 271"/>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7467600" y="1352550"/>
            <a:ext cx="1676400" cy="276407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3124200" y="361950"/>
            <a:ext cx="5410200" cy="609600"/>
          </a:xfrm>
        </p:spPr>
        <p:txBody>
          <a:bodyPr>
            <a:normAutofit/>
          </a:bodyPr>
          <a:lstStyle/>
          <a:p>
            <a:r>
              <a:rPr lang="nl-NL" b="1" dirty="0" smtClean="0">
                <a:solidFill>
                  <a:srgbClr val="31859C"/>
                </a:solidFill>
              </a:rPr>
              <a:t>Digitalisering</a:t>
            </a:r>
            <a:endParaRPr lang="nl-NL" b="1" dirty="0">
              <a:solidFill>
                <a:srgbClr val="31859C"/>
              </a:solidFill>
            </a:endParaRPr>
          </a:p>
        </p:txBody>
      </p:sp>
      <p:sp>
        <p:nvSpPr>
          <p:cNvPr id="3" name="Subtitel 2"/>
          <p:cNvSpPr>
            <a:spLocks noGrp="1"/>
          </p:cNvSpPr>
          <p:nvPr>
            <p:ph type="subTitle" idx="1"/>
          </p:nvPr>
        </p:nvSpPr>
        <p:spPr>
          <a:xfrm>
            <a:off x="1600200" y="843558"/>
            <a:ext cx="4800600" cy="4166592"/>
          </a:xfrm>
        </p:spPr>
        <p:txBody>
          <a:bodyPr>
            <a:normAutofit fontScale="92500" lnSpcReduction="10000"/>
          </a:bodyPr>
          <a:lstStyle/>
          <a:p>
            <a:pPr algn="ctr"/>
            <a:r>
              <a:rPr lang="nl-NL" b="1" dirty="0" smtClean="0">
                <a:solidFill>
                  <a:schemeClr val="accent5"/>
                </a:solidFill>
              </a:rPr>
              <a:t>Stappenplan</a:t>
            </a:r>
          </a:p>
          <a:p>
            <a:pPr algn="ctr"/>
            <a:endParaRPr lang="nl-NL" b="1" dirty="0" smtClean="0">
              <a:solidFill>
                <a:schemeClr val="accent5"/>
              </a:solidFill>
            </a:endParaRPr>
          </a:p>
          <a:p>
            <a:pPr algn="ctr"/>
            <a:r>
              <a:rPr lang="nl-NL" b="1" i="1" dirty="0" smtClean="0"/>
              <a:t>Principes</a:t>
            </a:r>
          </a:p>
          <a:p>
            <a:pPr algn="ctr"/>
            <a:endParaRPr lang="nl-NL" b="1" dirty="0" smtClean="0"/>
          </a:p>
          <a:p>
            <a:pPr marL="342900" indent="-342900" algn="ctr">
              <a:buAutoNum type="arabicPeriod"/>
            </a:pPr>
            <a:r>
              <a:rPr lang="nl-NL" b="1" dirty="0" smtClean="0"/>
              <a:t>Digitale strategie </a:t>
            </a:r>
            <a:r>
              <a:rPr lang="nl-NL" dirty="0" smtClean="0"/>
              <a:t>uittekenen</a:t>
            </a:r>
          </a:p>
          <a:p>
            <a:pPr marL="342900" indent="-342900" algn="ctr">
              <a:buAutoNum type="arabicPeriod"/>
            </a:pPr>
            <a:r>
              <a:rPr lang="nl-NL" b="1" dirty="0" smtClean="0"/>
              <a:t>Beheersysteem </a:t>
            </a:r>
            <a:r>
              <a:rPr lang="nl-NL" dirty="0" smtClean="0"/>
              <a:t>uitkiezen</a:t>
            </a:r>
          </a:p>
          <a:p>
            <a:pPr marL="342900" indent="-342900" algn="ctr">
              <a:buAutoNum type="arabicPeriod"/>
            </a:pPr>
            <a:endParaRPr lang="nl-NL" dirty="0" smtClean="0"/>
          </a:p>
          <a:p>
            <a:pPr marL="342900" indent="-342900" algn="ctr">
              <a:buFont typeface="+mj-lt"/>
              <a:buAutoNum type="arabicPeriod"/>
            </a:pPr>
            <a:r>
              <a:rPr lang="nl-NL" b="1" dirty="0" smtClean="0"/>
              <a:t>Beleidskeuze</a:t>
            </a:r>
          </a:p>
          <a:p>
            <a:pPr marL="342900" indent="-342900" algn="ctr"/>
            <a:endParaRPr lang="nl-NL" b="1" dirty="0" smtClean="0"/>
          </a:p>
          <a:p>
            <a:pPr marL="342900" indent="-342900" algn="ctr"/>
            <a:r>
              <a:rPr lang="nl-NL" b="1" i="1" dirty="0" smtClean="0"/>
              <a:t>? Samenwerking</a:t>
            </a:r>
          </a:p>
          <a:p>
            <a:pPr marL="342900" indent="-342900" algn="ctr"/>
            <a:endParaRPr lang="nl-NL" b="1" i="1" dirty="0"/>
          </a:p>
          <a:p>
            <a:pPr marL="342900" indent="-342900" algn="ctr"/>
            <a:endParaRPr lang="nl-NL" b="1" dirty="0" smtClean="0"/>
          </a:p>
          <a:p>
            <a:pPr marL="342900" indent="-342900" algn="ctr"/>
            <a:endParaRPr lang="nl-NL" b="1" dirty="0"/>
          </a:p>
          <a:p>
            <a:pPr algn="ctr"/>
            <a:r>
              <a:rPr lang="nl-NL" b="1" dirty="0"/>
              <a:t>4</a:t>
            </a:r>
            <a:r>
              <a:rPr lang="nl-NL" dirty="0"/>
              <a:t>. </a:t>
            </a:r>
            <a:r>
              <a:rPr lang="nl-NL" b="1" dirty="0"/>
              <a:t>Onderhandelen</a:t>
            </a:r>
          </a:p>
          <a:p>
            <a:pPr algn="ctr"/>
            <a:r>
              <a:rPr lang="nl-NL" b="1" dirty="0"/>
              <a:t>5</a:t>
            </a:r>
            <a:r>
              <a:rPr lang="nl-NL" dirty="0"/>
              <a:t>. </a:t>
            </a:r>
            <a:r>
              <a:rPr lang="nl-NL" b="1" dirty="0"/>
              <a:t>Formaliseren</a:t>
            </a:r>
          </a:p>
          <a:p>
            <a:pPr algn="ctr"/>
            <a:endParaRPr lang="nl-NL" dirty="0"/>
          </a:p>
          <a:p>
            <a:pPr algn="ctr"/>
            <a:r>
              <a:rPr lang="nl-NL" b="1" dirty="0"/>
              <a:t>6</a:t>
            </a:r>
            <a:r>
              <a:rPr lang="nl-NL" dirty="0"/>
              <a:t>. </a:t>
            </a:r>
            <a:r>
              <a:rPr lang="nl-NL" b="1" dirty="0" smtClean="0"/>
              <a:t>Digitaliseren</a:t>
            </a:r>
          </a:p>
          <a:p>
            <a:pPr algn="ctr"/>
            <a:endParaRPr lang="nl-NL" b="1" dirty="0" smtClean="0"/>
          </a:p>
          <a:p>
            <a:pPr marL="342900" indent="-342900" algn="ctr">
              <a:buAutoNum type="arabicPeriod"/>
            </a:pPr>
            <a:endParaRPr lang="nl-NL" b="1" dirty="0" smtClean="0"/>
          </a:p>
        </p:txBody>
      </p:sp>
      <p:pic>
        <p:nvPicPr>
          <p:cNvPr id="5" name="Afbeelding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91200" y="1047750"/>
            <a:ext cx="3092450" cy="1909869"/>
          </a:xfrm>
          <a:prstGeom prst="rect">
            <a:avLst/>
          </a:prstGeom>
        </p:spPr>
      </p:pic>
      <p:sp>
        <p:nvSpPr>
          <p:cNvPr id="6" name="Pijl omlaag 5"/>
          <p:cNvSpPr/>
          <p:nvPr/>
        </p:nvSpPr>
        <p:spPr>
          <a:xfrm>
            <a:off x="3830056" y="3363838"/>
            <a:ext cx="484632" cy="504056"/>
          </a:xfrm>
          <a:prstGeom prst="downArrow">
            <a:avLst/>
          </a:prstGeom>
          <a:effectLst>
            <a:glow rad="139700">
              <a:schemeClr val="accent1">
                <a:alpha val="75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nl-NL" dirty="0">
              <a:solidFill>
                <a:srgbClr val="31859C"/>
              </a:solidFill>
            </a:endParaRPr>
          </a:p>
        </p:txBody>
      </p:sp>
      <p:pic>
        <p:nvPicPr>
          <p:cNvPr id="7" name="Afbeelding 6" descr="Schermafbeelding 2014-10-27 om 09.11.01.png"/>
          <p:cNvPicPr>
            <a:picLocks noChangeAspect="1"/>
          </p:cNvPicPr>
          <p:nvPr/>
        </p:nvPicPr>
        <p:blipFill>
          <a:blip r:embed="rId4" cstate="email">
            <a:lum/>
            <a:extLst>
              <a:ext uri="{28A0092B-C50C-407E-A947-70E740481C1C}">
                <a14:useLocalDpi xmlns:a14="http://schemas.microsoft.com/office/drawing/2010/main"/>
              </a:ext>
            </a:extLst>
          </a:blip>
          <a:stretch>
            <a:fillRect/>
          </a:stretch>
        </p:blipFill>
        <p:spPr>
          <a:xfrm>
            <a:off x="5791200" y="3219822"/>
            <a:ext cx="1310096" cy="1841500"/>
          </a:xfrm>
          <a:prstGeom prst="rect">
            <a:avLst/>
          </a:prstGeom>
          <a:ln>
            <a:solidFill>
              <a:schemeClr val="tx1"/>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6" presetClass="entr" presetSubtype="21" fill="hold" nodeType="withEffect">
                                  <p:stCondLst>
                                    <p:cond delay="0"/>
                                  </p:stCondLst>
                                  <p:childTnLst>
                                    <p:set>
                                      <p:cBhvr>
                                        <p:cTn id="8" dur="1" fill="hold">
                                          <p:stCondLst>
                                            <p:cond delay="0"/>
                                          </p:stCondLst>
                                        </p:cTn>
                                        <p:tgtEl>
                                          <p:spTgt spid="5"/>
                                        </p:tgtEl>
                                        <p:attrNameLst>
                                          <p:attrName>style.visibility</p:attrName>
                                        </p:attrNameLst>
                                      </p:cBhvr>
                                      <p:to>
                                        <p:strVal val="visible"/>
                                      </p:to>
                                    </p:set>
                                    <p:animEffect transition="in" filter="barn(inVertical)">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ppt_x"/>
                                          </p:val>
                                        </p:tav>
                                        <p:tav tm="100000">
                                          <p:val>
                                            <p:strVal val="#ppt_x"/>
                                          </p:val>
                                        </p:tav>
                                      </p:tavLst>
                                    </p:anim>
                                    <p:anim calcmode="lin" valueType="num">
                                      <p:cBhvr additive="base">
                                        <p:cTn id="27"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3">
                                            <p:txEl>
                                              <p:pRg st="13" end="13"/>
                                            </p:txEl>
                                          </p:spTgt>
                                        </p:tgtEl>
                                        <p:attrNameLst>
                                          <p:attrName>style.visibility</p:attrName>
                                        </p:attrNameLst>
                                      </p:cBhvr>
                                      <p:to>
                                        <p:strVal val="visible"/>
                                      </p:to>
                                    </p:set>
                                    <p:anim calcmode="lin" valueType="num">
                                      <p:cBhvr additive="base">
                                        <p:cTn id="32"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nodeType="click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barn(inVertical)">
                                      <p:cBhvr>
                                        <p:cTn id="38" dur="500"/>
                                        <p:tgtEl>
                                          <p:spTgt spid="7"/>
                                        </p:tgtEl>
                                      </p:cBhvr>
                                    </p:animEffect>
                                  </p:childTnLst>
                                </p:cTn>
                              </p:par>
                              <p:par>
                                <p:cTn id="39" presetID="2" presetClass="entr" presetSubtype="4" fill="hold" nodeType="withEffect">
                                  <p:stCondLst>
                                    <p:cond delay="0"/>
                                  </p:stCondLst>
                                  <p:childTnLst>
                                    <p:set>
                                      <p:cBhvr>
                                        <p:cTn id="40" dur="1" fill="hold">
                                          <p:stCondLst>
                                            <p:cond delay="0"/>
                                          </p:stCondLst>
                                        </p:cTn>
                                        <p:tgtEl>
                                          <p:spTgt spid="3">
                                            <p:txEl>
                                              <p:pRg st="14" end="14"/>
                                            </p:txEl>
                                          </p:spTgt>
                                        </p:tgtEl>
                                        <p:attrNameLst>
                                          <p:attrName>style.visibility</p:attrName>
                                        </p:attrNameLst>
                                      </p:cBhvr>
                                      <p:to>
                                        <p:strVal val="visible"/>
                                      </p:to>
                                    </p:set>
                                    <p:anim calcmode="lin" valueType="num">
                                      <p:cBhvr additive="base">
                                        <p:cTn id="41"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3">
                                            <p:txEl>
                                              <p:pRg st="16" end="16"/>
                                            </p:txEl>
                                          </p:spTgt>
                                        </p:tgtEl>
                                        <p:attrNameLst>
                                          <p:attrName>style.visibility</p:attrName>
                                        </p:attrNameLst>
                                      </p:cBhvr>
                                      <p:to>
                                        <p:strVal val="visible"/>
                                      </p:to>
                                    </p:set>
                                    <p:animEffect transition="in" filter="fade">
                                      <p:cBhvr>
                                        <p:cTn id="47" dur="1000"/>
                                        <p:tgtEl>
                                          <p:spTgt spid="3">
                                            <p:txEl>
                                              <p:pRg st="16" end="16"/>
                                            </p:txEl>
                                          </p:spTgt>
                                        </p:tgtEl>
                                      </p:cBhvr>
                                    </p:animEffect>
                                    <p:anim calcmode="lin" valueType="num">
                                      <p:cBhvr>
                                        <p:cTn id="48" dur="1000" fill="hold"/>
                                        <p:tgtEl>
                                          <p:spTgt spid="3">
                                            <p:txEl>
                                              <p:pRg st="16" end="16"/>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16" end="1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3131131" y="555527"/>
            <a:ext cx="3117270" cy="792087"/>
          </a:xfrm>
        </p:spPr>
        <p:txBody>
          <a:bodyPr/>
          <a:lstStyle/>
          <a:p>
            <a:endParaRPr lang="nl-NL" dirty="0"/>
          </a:p>
        </p:txBody>
      </p:sp>
      <p:pic>
        <p:nvPicPr>
          <p:cNvPr id="4" name="Afbeelding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95400" y="62986"/>
            <a:ext cx="6551023" cy="5080514"/>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827584" y="1347614"/>
            <a:ext cx="7488832" cy="720080"/>
          </a:xfrm>
        </p:spPr>
        <p:txBody>
          <a:bodyPr/>
          <a:lstStyle/>
          <a:p>
            <a:r>
              <a:rPr lang="nl-NL" b="1" dirty="0" smtClean="0">
                <a:solidFill>
                  <a:schemeClr val="accent5"/>
                </a:solidFill>
              </a:rPr>
              <a:t>Eigen zoekinterface </a:t>
            </a:r>
            <a:r>
              <a:rPr lang="nl-NL" b="1" dirty="0" err="1" smtClean="0">
                <a:solidFill>
                  <a:schemeClr val="accent5"/>
                </a:solidFill>
              </a:rPr>
              <a:t>Rubenianum</a:t>
            </a:r>
            <a:r>
              <a:rPr lang="nl-NL" b="1" dirty="0" smtClean="0">
                <a:solidFill>
                  <a:schemeClr val="accent5"/>
                </a:solidFill>
              </a:rPr>
              <a:t> </a:t>
            </a:r>
            <a:endParaRPr lang="nl-NL" b="1" dirty="0">
              <a:solidFill>
                <a:schemeClr val="accent5"/>
              </a:solidFill>
            </a:endParaRPr>
          </a:p>
        </p:txBody>
      </p:sp>
      <p:sp>
        <p:nvSpPr>
          <p:cNvPr id="3" name="Subtitel 2"/>
          <p:cNvSpPr>
            <a:spLocks noGrp="1"/>
          </p:cNvSpPr>
          <p:nvPr>
            <p:ph type="subTitle" idx="1"/>
          </p:nvPr>
        </p:nvSpPr>
        <p:spPr/>
        <p:txBody>
          <a:bodyPr/>
          <a:lstStyle/>
          <a:p>
            <a:r>
              <a:rPr lang="nl-BE" dirty="0" smtClean="0"/>
              <a:t>Art. 4 § 3. Het RKD stelt de Rubenianumrecords en een selectie van RKD</a:t>
            </a:r>
            <a:r>
              <a:rPr lang="nl-BE" i="1" dirty="0" smtClean="0"/>
              <a:t>images</a:t>
            </a:r>
            <a:r>
              <a:rPr lang="nl-BE" dirty="0" smtClean="0"/>
              <a:t> records ter beschikking aan het Rubenianum voor ontsluiting op een eigen interface. Deze selectie omvat alle records die vallen binnen het in Art. 1 § 1. genoemde verzameldomein van het Rubenianum. De selectie groeit aan met de nieuw ingevoerde records na het sluiten van deze overeenkomst.</a:t>
            </a:r>
            <a:endParaRPr lang="nl-NL" dirty="0" smtClean="0"/>
          </a:p>
          <a:p>
            <a:endParaRPr lang="nl-NL"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3124200" y="438150"/>
            <a:ext cx="5638800" cy="457200"/>
          </a:xfrm>
        </p:spPr>
        <p:txBody>
          <a:bodyPr>
            <a:normAutofit/>
          </a:bodyPr>
          <a:lstStyle/>
          <a:p>
            <a:r>
              <a:rPr lang="nl-NL" b="1" dirty="0" smtClean="0">
                <a:solidFill>
                  <a:schemeClr val="accent5">
                    <a:lumMod val="75000"/>
                  </a:schemeClr>
                </a:solidFill>
              </a:rPr>
              <a:t>Project</a:t>
            </a:r>
            <a:endParaRPr lang="nl-NL" b="1" dirty="0">
              <a:solidFill>
                <a:schemeClr val="accent5">
                  <a:lumMod val="75000"/>
                </a:schemeClr>
              </a:solidFill>
            </a:endParaRPr>
          </a:p>
        </p:txBody>
      </p:sp>
      <p:sp>
        <p:nvSpPr>
          <p:cNvPr id="3" name="Subtitel 2"/>
          <p:cNvSpPr>
            <a:spLocks noGrp="1"/>
          </p:cNvSpPr>
          <p:nvPr>
            <p:ph type="subTitle" idx="1"/>
          </p:nvPr>
        </p:nvSpPr>
        <p:spPr>
          <a:xfrm>
            <a:off x="827584" y="1064419"/>
            <a:ext cx="5954216" cy="3667570"/>
          </a:xfrm>
        </p:spPr>
        <p:txBody>
          <a:bodyPr/>
          <a:lstStyle/>
          <a:p>
            <a:pPr algn="ctr"/>
            <a:r>
              <a:rPr lang="nl-BE" b="1" dirty="0" smtClean="0">
                <a:solidFill>
                  <a:schemeClr val="accent5"/>
                </a:solidFill>
              </a:rPr>
              <a:t>Digitizing the Corpus Rubenianum </a:t>
            </a:r>
          </a:p>
          <a:p>
            <a:pPr algn="ctr"/>
            <a:r>
              <a:rPr lang="nl-BE" b="1" dirty="0" smtClean="0"/>
              <a:t>(2013-?)</a:t>
            </a:r>
            <a:endParaRPr lang="nl-NL" b="1" dirty="0" smtClean="0"/>
          </a:p>
          <a:p>
            <a:pPr algn="ctr"/>
            <a:endParaRPr lang="nl-NL" dirty="0" smtClean="0"/>
          </a:p>
          <a:p>
            <a:pPr algn="ctr"/>
            <a:r>
              <a:rPr lang="nl-NL" dirty="0" smtClean="0"/>
              <a:t>Basisvoorwaarden OK</a:t>
            </a:r>
          </a:p>
          <a:p>
            <a:pPr algn="ctr"/>
            <a:r>
              <a:rPr lang="nl-NL" dirty="0" smtClean="0"/>
              <a:t>Pijler 1: Scanning - ©</a:t>
            </a:r>
          </a:p>
          <a:p>
            <a:pPr algn="ctr"/>
            <a:r>
              <a:rPr lang="nl-NL" dirty="0" smtClean="0"/>
              <a:t>Pijler 2: Verrijking</a:t>
            </a:r>
          </a:p>
          <a:p>
            <a:pPr algn="ctr"/>
            <a:endParaRPr lang="nl-NL" dirty="0" smtClean="0"/>
          </a:p>
          <a:p>
            <a:pPr algn="ctr"/>
            <a:r>
              <a:rPr lang="nl-NL" dirty="0" smtClean="0"/>
              <a:t>Financiering</a:t>
            </a:r>
          </a:p>
          <a:p>
            <a:pPr algn="ctr"/>
            <a:r>
              <a:rPr lang="nl-NL" dirty="0" smtClean="0"/>
              <a:t>Nieuwe partners! </a:t>
            </a:r>
          </a:p>
          <a:p>
            <a:pPr algn="ctr"/>
            <a:r>
              <a:rPr lang="nl-NL" dirty="0" smtClean="0"/>
              <a:t>+ Projectplan</a:t>
            </a:r>
            <a:endParaRPr lang="nl-NL" dirty="0"/>
          </a:p>
        </p:txBody>
      </p:sp>
      <p:pic>
        <p:nvPicPr>
          <p:cNvPr id="4" name="Afbeelding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43600" y="0"/>
            <a:ext cx="3200400" cy="2128838"/>
          </a:xfrm>
          <a:prstGeom prst="rect">
            <a:avLst/>
          </a:prstGeom>
        </p:spPr>
      </p:pic>
      <p:pic>
        <p:nvPicPr>
          <p:cNvPr id="5" name="Afbeelding 4" descr="Schermafbeelding 2014-10-26 om 20.31.08.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791200" y="2190750"/>
            <a:ext cx="3352800" cy="2133165"/>
          </a:xfrm>
          <a:prstGeom prst="rect">
            <a:avLst/>
          </a:prstGeom>
        </p:spPr>
      </p:pic>
      <p:pic>
        <p:nvPicPr>
          <p:cNvPr id="6" name="Afbeelding 5" descr="Schermafbeelding 2014-10-27 om 09.29.55.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522408" y="3924723"/>
            <a:ext cx="4554882" cy="1155344"/>
          </a:xfrm>
          <a:prstGeom prst="rect">
            <a:avLst/>
          </a:prstGeom>
          <a:ln>
            <a:solidFill>
              <a:schemeClr val="tx1"/>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el 2"/>
          <p:cNvSpPr>
            <a:spLocks noGrp="1"/>
          </p:cNvSpPr>
          <p:nvPr>
            <p:ph type="subTitle" idx="1"/>
          </p:nvPr>
        </p:nvSpPr>
        <p:spPr/>
        <p:txBody>
          <a:bodyPr/>
          <a:lstStyle/>
          <a:p>
            <a:endParaRPr lang="nl-NL"/>
          </a:p>
        </p:txBody>
      </p:sp>
      <p:pic>
        <p:nvPicPr>
          <p:cNvPr id="4" name="Afbeelding 3" descr="Schermafbeelding 2014-10-27 om 09.52.53.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4640819" cy="5143500"/>
          </a:xfrm>
          <a:prstGeom prst="rect">
            <a:avLst/>
          </a:prstGeom>
          <a:ln>
            <a:solidFill>
              <a:schemeClr val="tx1"/>
            </a:solidFill>
          </a:ln>
        </p:spPr>
      </p:pic>
      <p:pic>
        <p:nvPicPr>
          <p:cNvPr id="5" name="Afbeelding 4" descr="Schermafbeelding 2014-10-27 om 09.55.02.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590800" y="1759546"/>
            <a:ext cx="6676911" cy="3383954"/>
          </a:xfrm>
          <a:prstGeom prst="rect">
            <a:avLst/>
          </a:prstGeom>
        </p:spPr>
      </p:pic>
      <p:sp>
        <p:nvSpPr>
          <p:cNvPr id="6" name="Pijl rechts 5"/>
          <p:cNvSpPr/>
          <p:nvPr/>
        </p:nvSpPr>
        <p:spPr>
          <a:xfrm>
            <a:off x="3886200" y="0"/>
            <a:ext cx="1524000" cy="865632"/>
          </a:xfrm>
          <a:prstGeom prst="leftArrow">
            <a:avLst/>
          </a:prstGeom>
          <a:ln/>
        </p:spPr>
        <p:style>
          <a:lnRef idx="1">
            <a:schemeClr val="accent5"/>
          </a:lnRef>
          <a:fillRef idx="3">
            <a:schemeClr val="accent5"/>
          </a:fillRef>
          <a:effectRef idx="2">
            <a:schemeClr val="accent5"/>
          </a:effectRef>
          <a:fontRef idx="minor">
            <a:schemeClr val="lt1"/>
          </a:fontRef>
        </p:style>
        <p:txBody>
          <a:bodyPr rtlCol="0" anchor="ctr"/>
          <a:lstStyle/>
          <a:p>
            <a:pPr algn="ctr"/>
            <a:r>
              <a:rPr lang="nl-NL" dirty="0" smtClean="0"/>
              <a:t>Link</a:t>
            </a:r>
            <a:endParaRPr lang="nl-NL" dirty="0"/>
          </a:p>
        </p:txBody>
      </p:sp>
      <p:sp>
        <p:nvSpPr>
          <p:cNvPr id="7" name="Pijl rechts 6"/>
          <p:cNvSpPr/>
          <p:nvPr/>
        </p:nvSpPr>
        <p:spPr>
          <a:xfrm rot="19175937">
            <a:off x="6171061" y="662296"/>
            <a:ext cx="2362200" cy="865632"/>
          </a:xfrm>
          <a:prstGeom prst="leftArrow">
            <a:avLst/>
          </a:prstGeom>
          <a:ln/>
        </p:spPr>
        <p:style>
          <a:lnRef idx="1">
            <a:schemeClr val="accent5"/>
          </a:lnRef>
          <a:fillRef idx="3">
            <a:schemeClr val="accent5"/>
          </a:fillRef>
          <a:effectRef idx="2">
            <a:schemeClr val="accent5"/>
          </a:effectRef>
          <a:fontRef idx="minor">
            <a:schemeClr val="lt1"/>
          </a:fontRef>
        </p:style>
        <p:txBody>
          <a:bodyPr rtlCol="0" anchor="ctr"/>
          <a:lstStyle/>
          <a:p>
            <a:pPr algn="ctr"/>
            <a:r>
              <a:rPr lang="nl-NL" dirty="0" smtClean="0"/>
              <a:t>Kunstwerkrecord</a:t>
            </a:r>
            <a:endParaRPr lang="nl-NL" dirty="0"/>
          </a:p>
        </p:txBody>
      </p:sp>
      <p:sp>
        <p:nvSpPr>
          <p:cNvPr id="8" name="Titel 1"/>
          <p:cNvSpPr>
            <a:spLocks noGrp="1"/>
          </p:cNvSpPr>
          <p:nvPr>
            <p:ph type="ctrTitle"/>
          </p:nvPr>
        </p:nvSpPr>
        <p:spPr>
          <a:xfrm>
            <a:off x="5486400" y="209550"/>
            <a:ext cx="2209800" cy="609600"/>
          </a:xfrm>
        </p:spPr>
        <p:txBody>
          <a:bodyPr>
            <a:normAutofit fontScale="90000"/>
          </a:bodyPr>
          <a:lstStyle/>
          <a:p>
            <a:pPr algn="ctr"/>
            <a:r>
              <a:rPr lang="nl-NL" dirty="0" smtClean="0">
                <a:solidFill>
                  <a:srgbClr val="31859C"/>
                </a:solidFill>
              </a:rPr>
              <a:t>Voorbeeld</a:t>
            </a:r>
            <a:r>
              <a:rPr lang="nl-NL" b="1" dirty="0" smtClean="0">
                <a:solidFill>
                  <a:srgbClr val="31859C"/>
                </a:solidFill>
              </a:rPr>
              <a:t>: </a:t>
            </a:r>
            <a:r>
              <a:rPr lang="nl-NL" dirty="0" smtClean="0">
                <a:solidFill>
                  <a:srgbClr val="31859C"/>
                </a:solidFill>
              </a:rPr>
              <a:t>Entry</a:t>
            </a:r>
            <a:endParaRPr lang="nl-NL" dirty="0">
              <a:solidFill>
                <a:srgbClr val="31859C"/>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1" accel="50000" decel="5000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Schermafbeelding 2014-10-27 om 09.52.00.png"/>
          <p:cNvPicPr>
            <a:picLocks noChangeAspect="1"/>
          </p:cNvPicPr>
          <p:nvPr/>
        </p:nvPicPr>
        <p:blipFill>
          <a:blip r:embed="rId3"/>
          <a:stretch>
            <a:fillRect/>
          </a:stretch>
        </p:blipFill>
        <p:spPr>
          <a:xfrm>
            <a:off x="-1" y="0"/>
            <a:ext cx="4018495" cy="3409950"/>
          </a:xfrm>
          <a:prstGeom prst="rect">
            <a:avLst/>
          </a:prstGeom>
          <a:ln>
            <a:solidFill>
              <a:schemeClr val="tx1"/>
            </a:solidFill>
          </a:ln>
        </p:spPr>
      </p:pic>
      <p:pic>
        <p:nvPicPr>
          <p:cNvPr id="5" name="Afbeelding 4" descr="Schermafbeelding 2014-10-27 om 09.52.24.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276600" y="1733550"/>
            <a:ext cx="5867400" cy="3576786"/>
          </a:xfrm>
          <a:prstGeom prst="rect">
            <a:avLst/>
          </a:prstGeom>
        </p:spPr>
      </p:pic>
      <p:sp>
        <p:nvSpPr>
          <p:cNvPr id="7" name="Pijl rechts 6"/>
          <p:cNvSpPr/>
          <p:nvPr/>
        </p:nvSpPr>
        <p:spPr>
          <a:xfrm>
            <a:off x="3962400" y="666750"/>
            <a:ext cx="1524000" cy="865632"/>
          </a:xfrm>
          <a:prstGeom prst="leftArrow">
            <a:avLst/>
          </a:prstGeom>
          <a:ln/>
        </p:spPr>
        <p:style>
          <a:lnRef idx="1">
            <a:schemeClr val="accent5"/>
          </a:lnRef>
          <a:fillRef idx="3">
            <a:schemeClr val="accent5"/>
          </a:fillRef>
          <a:effectRef idx="2">
            <a:schemeClr val="accent5"/>
          </a:effectRef>
          <a:fontRef idx="minor">
            <a:schemeClr val="lt1"/>
          </a:fontRef>
        </p:style>
        <p:txBody>
          <a:bodyPr rtlCol="0" anchor="ctr"/>
          <a:lstStyle/>
          <a:p>
            <a:pPr algn="ctr"/>
            <a:r>
              <a:rPr lang="nl-NL" dirty="0" smtClean="0"/>
              <a:t>Link</a:t>
            </a:r>
            <a:endParaRPr lang="nl-NL" dirty="0"/>
          </a:p>
        </p:txBody>
      </p:sp>
      <p:sp>
        <p:nvSpPr>
          <p:cNvPr id="8" name="Pijl rechts 7"/>
          <p:cNvSpPr/>
          <p:nvPr/>
        </p:nvSpPr>
        <p:spPr>
          <a:xfrm rot="18748872">
            <a:off x="6525966" y="667053"/>
            <a:ext cx="2190013" cy="865632"/>
          </a:xfrm>
          <a:prstGeom prst="leftArrow">
            <a:avLst/>
          </a:prstGeom>
          <a:ln/>
        </p:spPr>
        <p:style>
          <a:lnRef idx="1">
            <a:schemeClr val="accent5"/>
          </a:lnRef>
          <a:fillRef idx="3">
            <a:schemeClr val="accent5"/>
          </a:fillRef>
          <a:effectRef idx="2">
            <a:schemeClr val="accent5"/>
          </a:effectRef>
          <a:fontRef idx="minor">
            <a:schemeClr val="lt1"/>
          </a:fontRef>
        </p:style>
        <p:txBody>
          <a:bodyPr rtlCol="0" anchor="ctr"/>
          <a:lstStyle/>
          <a:p>
            <a:pPr algn="ctr"/>
            <a:r>
              <a:rPr lang="nl-NL" dirty="0" smtClean="0"/>
              <a:t>Overzichtsrecord</a:t>
            </a:r>
            <a:endParaRPr lang="nl-NL" dirty="0"/>
          </a:p>
        </p:txBody>
      </p:sp>
      <p:sp>
        <p:nvSpPr>
          <p:cNvPr id="10" name="Titel 1"/>
          <p:cNvSpPr>
            <a:spLocks noGrp="1"/>
          </p:cNvSpPr>
          <p:nvPr>
            <p:ph type="ctrTitle"/>
          </p:nvPr>
        </p:nvSpPr>
        <p:spPr>
          <a:xfrm>
            <a:off x="5257800" y="0"/>
            <a:ext cx="2057400" cy="609600"/>
          </a:xfrm>
        </p:spPr>
        <p:txBody>
          <a:bodyPr>
            <a:normAutofit fontScale="90000"/>
          </a:bodyPr>
          <a:lstStyle/>
          <a:p>
            <a:pPr algn="ctr"/>
            <a:r>
              <a:rPr lang="nl-NL" dirty="0" smtClean="0">
                <a:solidFill>
                  <a:srgbClr val="31859C"/>
                </a:solidFill>
              </a:rPr>
              <a:t>Voorbeeld: </a:t>
            </a:r>
            <a:br>
              <a:rPr lang="nl-NL" dirty="0" smtClean="0">
                <a:solidFill>
                  <a:srgbClr val="31859C"/>
                </a:solidFill>
              </a:rPr>
            </a:br>
            <a:r>
              <a:rPr lang="nl-NL" dirty="0" smtClean="0">
                <a:solidFill>
                  <a:srgbClr val="31859C"/>
                </a:solidFill>
              </a:rPr>
              <a:t>Titelpagina</a:t>
            </a:r>
            <a:endParaRPr lang="nl-NL" dirty="0">
              <a:solidFill>
                <a:srgbClr val="31859C"/>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accel="50000" decel="5000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3276600" y="361950"/>
            <a:ext cx="2590800" cy="609600"/>
          </a:xfrm>
        </p:spPr>
        <p:txBody>
          <a:bodyPr/>
          <a:lstStyle/>
          <a:p>
            <a:r>
              <a:rPr lang="nl-NL" b="1" dirty="0" smtClean="0">
                <a:solidFill>
                  <a:schemeClr val="accent5">
                    <a:lumMod val="75000"/>
                  </a:schemeClr>
                </a:solidFill>
              </a:rPr>
              <a:t>Leerpunten</a:t>
            </a:r>
            <a:endParaRPr lang="nl-NL" b="1" dirty="0">
              <a:solidFill>
                <a:schemeClr val="accent5">
                  <a:lumMod val="75000"/>
                </a:schemeClr>
              </a:solidFill>
            </a:endParaRPr>
          </a:p>
        </p:txBody>
      </p:sp>
      <p:sp>
        <p:nvSpPr>
          <p:cNvPr id="3" name="Subtitel 2"/>
          <p:cNvSpPr>
            <a:spLocks noGrp="1"/>
          </p:cNvSpPr>
          <p:nvPr>
            <p:ph type="subTitle" idx="1"/>
          </p:nvPr>
        </p:nvSpPr>
        <p:spPr>
          <a:xfrm>
            <a:off x="1905000" y="1657350"/>
            <a:ext cx="6019800" cy="3074640"/>
          </a:xfrm>
        </p:spPr>
        <p:txBody>
          <a:bodyPr/>
          <a:lstStyle/>
          <a:p>
            <a:endParaRPr lang="nl-NL" dirty="0" smtClean="0"/>
          </a:p>
          <a:p>
            <a:r>
              <a:rPr lang="nl-NL" dirty="0" smtClean="0"/>
              <a:t>1. Durf scherpe keuzes te maken</a:t>
            </a:r>
          </a:p>
          <a:p>
            <a:r>
              <a:rPr lang="nl-NL" dirty="0" smtClean="0"/>
              <a:t>2. Zoek externe ondersteuning</a:t>
            </a:r>
          </a:p>
          <a:p>
            <a:r>
              <a:rPr lang="nl-NL" dirty="0" smtClean="0"/>
              <a:t>3. Documenteer</a:t>
            </a:r>
          </a:p>
          <a:p>
            <a:r>
              <a:rPr lang="nl-NL" dirty="0" smtClean="0"/>
              <a:t>4. Evalueer</a:t>
            </a:r>
            <a:endParaRPr lang="nl-NL"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1149</TotalTime>
  <Words>1181</Words>
  <Application>Microsoft Office PowerPoint</Application>
  <PresentationFormat>Diavoorstelling (16:9)</PresentationFormat>
  <Paragraphs>119</Paragraphs>
  <Slides>10</Slides>
  <Notes>10</Notes>
  <HiddenSlides>0</HiddenSlides>
  <MMClips>0</MMClips>
  <ScaleCrop>false</ScaleCrop>
  <HeadingPairs>
    <vt:vector size="4" baseType="variant">
      <vt:variant>
        <vt:lpstr>Thema</vt:lpstr>
      </vt:variant>
      <vt:variant>
        <vt:i4>1</vt:i4>
      </vt:variant>
      <vt:variant>
        <vt:lpstr>Diatitels</vt:lpstr>
      </vt:variant>
      <vt:variant>
        <vt:i4>10</vt:i4>
      </vt:variant>
    </vt:vector>
  </HeadingPairs>
  <TitlesOfParts>
    <vt:vector size="11" baseType="lpstr">
      <vt:lpstr>Kantoorthema</vt:lpstr>
      <vt:lpstr>PowerPoint-presentatie</vt:lpstr>
      <vt:lpstr>Rubenianum</vt:lpstr>
      <vt:lpstr>Documentatie</vt:lpstr>
      <vt:lpstr>Digitalisering</vt:lpstr>
      <vt:lpstr>PowerPoint-presentatie</vt:lpstr>
      <vt:lpstr>Eigen zoekinterface Rubenianum </vt:lpstr>
      <vt:lpstr>Project</vt:lpstr>
      <vt:lpstr>Voorbeeld: Entry</vt:lpstr>
      <vt:lpstr>Voorbeeld:  Titelpagina</vt:lpstr>
      <vt:lpstr>Leerpunten</vt:lpstr>
    </vt:vector>
  </TitlesOfParts>
  <Company>Digipolis Antwerpen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SA63855</dc:creator>
  <cp:lastModifiedBy>Ute Staes</cp:lastModifiedBy>
  <cp:revision>32</cp:revision>
  <dcterms:created xsi:type="dcterms:W3CDTF">2014-10-27T10:42:47Z</dcterms:created>
  <dcterms:modified xsi:type="dcterms:W3CDTF">2014-11-06T14:24:01Z</dcterms:modified>
</cp:coreProperties>
</file>