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7"/>
  </p:notesMasterIdLst>
  <p:handoutMasterIdLst>
    <p:handoutMasterId r:id="rId48"/>
  </p:handoutMasterIdLst>
  <p:sldIdLst>
    <p:sldId id="296" r:id="rId2"/>
    <p:sldId id="1142" r:id="rId3"/>
    <p:sldId id="1243" r:id="rId4"/>
    <p:sldId id="1254" r:id="rId5"/>
    <p:sldId id="1202" r:id="rId6"/>
    <p:sldId id="1211" r:id="rId7"/>
    <p:sldId id="1208" r:id="rId8"/>
    <p:sldId id="1213" r:id="rId9"/>
    <p:sldId id="1247" r:id="rId10"/>
    <p:sldId id="1255" r:id="rId11"/>
    <p:sldId id="1241" r:id="rId12"/>
    <p:sldId id="1238" r:id="rId13"/>
    <p:sldId id="1239" r:id="rId14"/>
    <p:sldId id="1240" r:id="rId15"/>
    <p:sldId id="1259" r:id="rId16"/>
    <p:sldId id="1217" r:id="rId17"/>
    <p:sldId id="1251" r:id="rId18"/>
    <p:sldId id="1256" r:id="rId19"/>
    <p:sldId id="1212" r:id="rId20"/>
    <p:sldId id="1228" r:id="rId21"/>
    <p:sldId id="1219" r:id="rId22"/>
    <p:sldId id="1248" r:id="rId23"/>
    <p:sldId id="1221" r:id="rId24"/>
    <p:sldId id="1222" r:id="rId25"/>
    <p:sldId id="1223" r:id="rId26"/>
    <p:sldId id="1224" r:id="rId27"/>
    <p:sldId id="1262" r:id="rId28"/>
    <p:sldId id="1261" r:id="rId29"/>
    <p:sldId id="1233" r:id="rId30"/>
    <p:sldId id="1263" r:id="rId31"/>
    <p:sldId id="1264" r:id="rId32"/>
    <p:sldId id="1265" r:id="rId33"/>
    <p:sldId id="1266" r:id="rId34"/>
    <p:sldId id="1267" r:id="rId35"/>
    <p:sldId id="1268" r:id="rId36"/>
    <p:sldId id="1276" r:id="rId37"/>
    <p:sldId id="1271" r:id="rId38"/>
    <p:sldId id="1272" r:id="rId39"/>
    <p:sldId id="1258" r:id="rId40"/>
    <p:sldId id="1273" r:id="rId41"/>
    <p:sldId id="1269" r:id="rId42"/>
    <p:sldId id="1235" r:id="rId43"/>
    <p:sldId id="1270" r:id="rId44"/>
    <p:sldId id="1260" r:id="rId45"/>
    <p:sldId id="1226" r:id="rId46"/>
  </p:sldIdLst>
  <p:sldSz cx="9144000" cy="6858000" type="screen4x3"/>
  <p:notesSz cx="7023100" cy="93091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A0BD"/>
    <a:srgbClr val="0066CC"/>
    <a:srgbClr val="FFCCFF"/>
    <a:srgbClr val="990033"/>
    <a:srgbClr val="0099CC"/>
    <a:srgbClr val="3399FF"/>
    <a:srgbClr val="D6D6D8"/>
    <a:srgbClr val="8CC1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50" autoAdjust="0"/>
    <p:restoredTop sz="83081" autoAdjust="0"/>
  </p:normalViewPr>
  <p:slideViewPr>
    <p:cSldViewPr>
      <p:cViewPr>
        <p:scale>
          <a:sx n="75" d="100"/>
          <a:sy n="75" d="100"/>
        </p:scale>
        <p:origin x="-1832" y="-3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8" d="100"/>
          <a:sy n="68" d="100"/>
        </p:scale>
        <p:origin x="-2778" y="-102"/>
      </p:cViewPr>
      <p:guideLst>
        <p:guide orient="horz" pos="2932"/>
        <p:guide pos="221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handoutMaster" Target="handoutMasters/handout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file:///F:\digitale%20feiten\enumerate\Enumerate%20Core%20Survey%202%202013%20country%20report%20NL_2014061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Enumerate%20Core%20Survey%202%202013%20country%20report%20NL_2014061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L:\Enumerate%20Core%20Survey%202%202013%20country%20report%20NL_2014061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digitale%20feiten\enumerate\Enumerate%20Core%20Survey%202%202013%20country%20report%20NL_2014061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Enumerate%20Core%20Survey%202%202013%20country%20report%20NL_20140617.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Enumerate%20Core%20Survey%202%202013%20country%20report%20NL_20140617.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Enumerate%20Core%20Survey%202%202013%20country%20report%20NL_201406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l-NL" dirty="0" smtClean="0"/>
              <a:t>Hoe ver zijn we met digitalisering van erfgoed in NL? </a:t>
            </a:r>
            <a:r>
              <a:rPr lang="nl-NL" baseline="0" dirty="0" smtClean="0"/>
              <a:t>(n=129</a:t>
            </a:r>
            <a:r>
              <a:rPr lang="nl-NL" baseline="0" dirty="0"/>
              <a:t>)</a:t>
            </a:r>
            <a:endParaRPr lang="nl-NL" dirty="0"/>
          </a:p>
        </c:rich>
      </c:tx>
      <c:layout/>
      <c:overlay val="0"/>
    </c:title>
    <c:autoTitleDeleted val="0"/>
    <c:plotArea>
      <c:layout/>
      <c:barChart>
        <c:barDir val="bar"/>
        <c:grouping val="percentStacked"/>
        <c:varyColors val="0"/>
        <c:ser>
          <c:idx val="0"/>
          <c:order val="0"/>
          <c:tx>
            <c:strRef>
              <c:f>'Q18'!$F$23</c:f>
              <c:strCache>
                <c:ptCount val="1"/>
                <c:pt idx="0">
                  <c:v>Gedigitaliseerd</c:v>
                </c:pt>
              </c:strCache>
            </c:strRef>
          </c:tx>
          <c:invertIfNegative val="0"/>
          <c:dLbls>
            <c:txPr>
              <a:bodyPr/>
              <a:lstStyle/>
              <a:p>
                <a:pPr>
                  <a:defRPr sz="1400">
                    <a:latin typeface="Calibri" pitchFamily="34" charset="0"/>
                  </a:defRPr>
                </a:pPr>
                <a:endParaRPr lang="nl-NL"/>
              </a:p>
            </c:txPr>
            <c:showLegendKey val="0"/>
            <c:showVal val="1"/>
            <c:showCatName val="0"/>
            <c:showSerName val="0"/>
            <c:showPercent val="0"/>
            <c:showBubbleSize val="0"/>
            <c:showLeaderLines val="0"/>
          </c:dLbls>
          <c:cat>
            <c:strRef>
              <c:f>'Q18'!$E$24:$E$29</c:f>
              <c:strCache>
                <c:ptCount val="6"/>
                <c:pt idx="0">
                  <c:v>Mediaan (n=129)</c:v>
                </c:pt>
                <c:pt idx="1">
                  <c:v>Totaal (n=129)</c:v>
                </c:pt>
                <c:pt idx="2">
                  <c:v>Overig (n=5)</c:v>
                </c:pt>
                <c:pt idx="3">
                  <c:v>Musea (n=82)</c:v>
                </c:pt>
                <c:pt idx="4">
                  <c:v>Bibliotheken (n=8)</c:v>
                </c:pt>
                <c:pt idx="5">
                  <c:v>Archieven (n=34)</c:v>
                </c:pt>
              </c:strCache>
            </c:strRef>
          </c:cat>
          <c:val>
            <c:numRef>
              <c:f>'Q18'!$F$24:$F$29</c:f>
              <c:numCache>
                <c:formatCode>General</c:formatCode>
                <c:ptCount val="6"/>
                <c:pt idx="0">
                  <c:v>10.0</c:v>
                </c:pt>
                <c:pt idx="1">
                  <c:v>28.0</c:v>
                </c:pt>
                <c:pt idx="2">
                  <c:v>45.0</c:v>
                </c:pt>
                <c:pt idx="3">
                  <c:v>36.0</c:v>
                </c:pt>
                <c:pt idx="4">
                  <c:v>18.0</c:v>
                </c:pt>
                <c:pt idx="5">
                  <c:v>8.0</c:v>
                </c:pt>
              </c:numCache>
            </c:numRef>
          </c:val>
        </c:ser>
        <c:ser>
          <c:idx val="1"/>
          <c:order val="1"/>
          <c:tx>
            <c:strRef>
              <c:f>'Q18'!$G$23</c:f>
              <c:strCache>
                <c:ptCount val="1"/>
                <c:pt idx="0">
                  <c:v>Nog te digitaliseren</c:v>
                </c:pt>
              </c:strCache>
            </c:strRef>
          </c:tx>
          <c:invertIfNegative val="0"/>
          <c:dLbls>
            <c:txPr>
              <a:bodyPr/>
              <a:lstStyle/>
              <a:p>
                <a:pPr>
                  <a:defRPr sz="1400">
                    <a:latin typeface="Calibri" pitchFamily="34" charset="0"/>
                  </a:defRPr>
                </a:pPr>
                <a:endParaRPr lang="nl-NL"/>
              </a:p>
            </c:txPr>
            <c:showLegendKey val="0"/>
            <c:showVal val="1"/>
            <c:showCatName val="0"/>
            <c:showSerName val="0"/>
            <c:showPercent val="0"/>
            <c:showBubbleSize val="0"/>
            <c:showLeaderLines val="0"/>
          </c:dLbls>
          <c:cat>
            <c:strRef>
              <c:f>'Q18'!$E$24:$E$29</c:f>
              <c:strCache>
                <c:ptCount val="6"/>
                <c:pt idx="0">
                  <c:v>Mediaan (n=129)</c:v>
                </c:pt>
                <c:pt idx="1">
                  <c:v>Totaal (n=129)</c:v>
                </c:pt>
                <c:pt idx="2">
                  <c:v>Overig (n=5)</c:v>
                </c:pt>
                <c:pt idx="3">
                  <c:v>Musea (n=82)</c:v>
                </c:pt>
                <c:pt idx="4">
                  <c:v>Bibliotheken (n=8)</c:v>
                </c:pt>
                <c:pt idx="5">
                  <c:v>Archieven (n=34)</c:v>
                </c:pt>
              </c:strCache>
            </c:strRef>
          </c:cat>
          <c:val>
            <c:numRef>
              <c:f>'Q18'!$G$24:$G$29</c:f>
              <c:numCache>
                <c:formatCode>General</c:formatCode>
                <c:ptCount val="6"/>
                <c:pt idx="0">
                  <c:v>30.0</c:v>
                </c:pt>
                <c:pt idx="1">
                  <c:v>42.0</c:v>
                </c:pt>
                <c:pt idx="2">
                  <c:v>44.0</c:v>
                </c:pt>
                <c:pt idx="3">
                  <c:v>44.0</c:v>
                </c:pt>
                <c:pt idx="4">
                  <c:v>42.0</c:v>
                </c:pt>
                <c:pt idx="5">
                  <c:v>36.0</c:v>
                </c:pt>
              </c:numCache>
            </c:numRef>
          </c:val>
        </c:ser>
        <c:ser>
          <c:idx val="2"/>
          <c:order val="2"/>
          <c:tx>
            <c:strRef>
              <c:f>'Q18'!$H$23</c:f>
              <c:strCache>
                <c:ptCount val="1"/>
                <c:pt idx="0">
                  <c:v>Niet nodig te digitaliseren</c:v>
                </c:pt>
              </c:strCache>
            </c:strRef>
          </c:tx>
          <c:invertIfNegative val="0"/>
          <c:dLbls>
            <c:txPr>
              <a:bodyPr/>
              <a:lstStyle/>
              <a:p>
                <a:pPr>
                  <a:defRPr sz="1400">
                    <a:latin typeface="Calibri" pitchFamily="34" charset="0"/>
                  </a:defRPr>
                </a:pPr>
                <a:endParaRPr lang="nl-NL"/>
              </a:p>
            </c:txPr>
            <c:showLegendKey val="0"/>
            <c:showVal val="1"/>
            <c:showCatName val="0"/>
            <c:showSerName val="0"/>
            <c:showPercent val="0"/>
            <c:showBubbleSize val="0"/>
            <c:showLeaderLines val="0"/>
          </c:dLbls>
          <c:cat>
            <c:strRef>
              <c:f>'Q18'!$E$24:$E$29</c:f>
              <c:strCache>
                <c:ptCount val="6"/>
                <c:pt idx="0">
                  <c:v>Mediaan (n=129)</c:v>
                </c:pt>
                <c:pt idx="1">
                  <c:v>Totaal (n=129)</c:v>
                </c:pt>
                <c:pt idx="2">
                  <c:v>Overig (n=5)</c:v>
                </c:pt>
                <c:pt idx="3">
                  <c:v>Musea (n=82)</c:v>
                </c:pt>
                <c:pt idx="4">
                  <c:v>Bibliotheken (n=8)</c:v>
                </c:pt>
                <c:pt idx="5">
                  <c:v>Archieven (n=34)</c:v>
                </c:pt>
              </c:strCache>
            </c:strRef>
          </c:cat>
          <c:val>
            <c:numRef>
              <c:f>'Q18'!$H$24:$H$29</c:f>
              <c:numCache>
                <c:formatCode>General</c:formatCode>
                <c:ptCount val="6"/>
                <c:pt idx="0">
                  <c:v>60.0</c:v>
                </c:pt>
                <c:pt idx="1">
                  <c:v>30.0</c:v>
                </c:pt>
                <c:pt idx="2">
                  <c:v>11.0</c:v>
                </c:pt>
                <c:pt idx="3">
                  <c:v>20.0</c:v>
                </c:pt>
                <c:pt idx="4">
                  <c:v>40.0</c:v>
                </c:pt>
                <c:pt idx="5">
                  <c:v>56.0</c:v>
                </c:pt>
              </c:numCache>
            </c:numRef>
          </c:val>
        </c:ser>
        <c:dLbls>
          <c:showLegendKey val="0"/>
          <c:showVal val="1"/>
          <c:showCatName val="0"/>
          <c:showSerName val="0"/>
          <c:showPercent val="0"/>
          <c:showBubbleSize val="0"/>
        </c:dLbls>
        <c:gapWidth val="95"/>
        <c:overlap val="100"/>
        <c:axId val="-2117822936"/>
        <c:axId val="-2118826488"/>
      </c:barChart>
      <c:catAx>
        <c:axId val="-2117822936"/>
        <c:scaling>
          <c:orientation val="minMax"/>
        </c:scaling>
        <c:delete val="0"/>
        <c:axPos val="l"/>
        <c:majorTickMark val="none"/>
        <c:minorTickMark val="none"/>
        <c:tickLblPos val="nextTo"/>
        <c:txPr>
          <a:bodyPr/>
          <a:lstStyle/>
          <a:p>
            <a:pPr>
              <a:defRPr sz="1400">
                <a:latin typeface="Calibri" pitchFamily="34" charset="0"/>
              </a:defRPr>
            </a:pPr>
            <a:endParaRPr lang="nl-NL"/>
          </a:p>
        </c:txPr>
        <c:crossAx val="-2118826488"/>
        <c:crosses val="autoZero"/>
        <c:auto val="1"/>
        <c:lblAlgn val="ctr"/>
        <c:lblOffset val="100"/>
        <c:noMultiLvlLbl val="0"/>
      </c:catAx>
      <c:valAx>
        <c:axId val="-2118826488"/>
        <c:scaling>
          <c:orientation val="minMax"/>
        </c:scaling>
        <c:delete val="1"/>
        <c:axPos val="b"/>
        <c:numFmt formatCode="0%" sourceLinked="1"/>
        <c:majorTickMark val="out"/>
        <c:minorTickMark val="none"/>
        <c:tickLblPos val="none"/>
        <c:crossAx val="-2117822936"/>
        <c:crosses val="autoZero"/>
        <c:crossBetween val="between"/>
      </c:valAx>
    </c:plotArea>
    <c:legend>
      <c:legendPos val="t"/>
      <c:layout/>
      <c:overlay val="0"/>
      <c:txPr>
        <a:bodyPr/>
        <a:lstStyle/>
        <a:p>
          <a:pPr>
            <a:defRPr sz="1400">
              <a:latin typeface="Calibri" pitchFamily="34" charset="0"/>
            </a:defRPr>
          </a:pPr>
          <a:endParaRPr lang="nl-NL"/>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sz="1400"/>
            </a:pPr>
            <a:r>
              <a:rPr lang="nl-NL" sz="1400"/>
              <a:t>Meest voorkomende typen digitale collecties (n=139)</a:t>
            </a:r>
            <a:endParaRPr lang="en-US" sz="1400"/>
          </a:p>
        </c:rich>
      </c:tx>
      <c:layout/>
      <c:overlay val="0"/>
    </c:title>
    <c:autoTitleDeleted val="0"/>
    <c:plotArea>
      <c:layout/>
      <c:barChart>
        <c:barDir val="bar"/>
        <c:grouping val="clustered"/>
        <c:varyColors val="0"/>
        <c:ser>
          <c:idx val="0"/>
          <c:order val="0"/>
          <c:tx>
            <c:strRef>
              <c:f>Q15totaal!$E$5</c:f>
              <c:strCache>
                <c:ptCount val="1"/>
                <c:pt idx="0">
                  <c:v>% instellingen met digitale collectie</c:v>
                </c:pt>
              </c:strCache>
            </c:strRef>
          </c:tx>
          <c:invertIfNegative val="0"/>
          <c:cat>
            <c:strRef>
              <c:f>Q15totaal!$D$6:$D$50</c:f>
              <c:strCache>
                <c:ptCount val="45"/>
                <c:pt idx="0">
                  <c:v>Archeologische sites</c:v>
                </c:pt>
                <c:pt idx="1">
                  <c:v>Landschappen</c:v>
                </c:pt>
                <c:pt idx="2">
                  <c:v>Digitale audio boeken</c:v>
                </c:pt>
                <c:pt idx="3">
                  <c:v>Overig locatie-gebonden erfgoed</c:v>
                </c:pt>
                <c:pt idx="4">
                  <c:v>Games</c:v>
                </c:pt>
                <c:pt idx="5">
                  <c:v>Planten en dieren</c:v>
                </c:pt>
                <c:pt idx="6">
                  <c:v>Objecten van anorganisch materiaal</c:v>
                </c:pt>
                <c:pt idx="7">
                  <c:v>Monumenten en andere bouwwerken</c:v>
                </c:pt>
                <c:pt idx="8">
                  <c:v>Born-digital kunstwerken</c:v>
                </c:pt>
                <c:pt idx="9">
                  <c:v>Digitale 3D-ontwerpen/reconstructies</c:v>
                </c:pt>
                <c:pt idx="10">
                  <c:v>Wetenschappelijke tijdschriften</c:v>
                </c:pt>
                <c:pt idx="11">
                  <c:v>Bladmuziek</c:v>
                </c:pt>
                <c:pt idx="12">
                  <c:v>Overig time-based</c:v>
                </c:pt>
                <c:pt idx="13">
                  <c:v>Overige tijdschriften</c:v>
                </c:pt>
                <c:pt idx="14">
                  <c:v>Archaeologische gebruiksvoorwerpen</c:v>
                </c:pt>
                <c:pt idx="15">
                  <c:v>Middeleeuwse handschriften</c:v>
                </c:pt>
                <c:pt idx="16">
                  <c:v>Overige digitaal interactieve bronnen</c:v>
                </c:pt>
                <c:pt idx="17">
                  <c:v>E-books</c:v>
                </c:pt>
                <c:pt idx="18">
                  <c:v>Overige handschriften</c:v>
                </c:pt>
                <c:pt idx="19">
                  <c:v>Audio-opnamen: muziek</c:v>
                </c:pt>
                <c:pt idx="20">
                  <c:v>Software (incl. maakwerk)</c:v>
                </c:pt>
                <c:pt idx="21">
                  <c:v>Microforms en/of microfiches</c:v>
                </c:pt>
                <c:pt idx="22">
                  <c:v>Zeldzame (gedrukte) boeken</c:v>
                </c:pt>
                <c:pt idx="23">
                  <c:v>Overige gedrukte boeken</c:v>
                </c:pt>
                <c:pt idx="24">
                  <c:v>Munten en penningen</c:v>
                </c:pt>
                <c:pt idx="25">
                  <c:v>Overige 3-dimensionale door de mens gemaakte objecten</c:v>
                </c:pt>
                <c:pt idx="26">
                  <c:v>3-dimensionale kunstwerken</c:v>
                </c:pt>
                <c:pt idx="27">
                  <c:v>Digitale onderzoeksbestanden (incl. GIS)</c:v>
                </c:pt>
                <c:pt idx="28">
                  <c:v>Overige tekstuele materialen</c:v>
                </c:pt>
                <c:pt idx="29">
                  <c:v>Overige visuele (2D) objecten</c:v>
                </c:pt>
                <c:pt idx="30">
                  <c:v>Kranten</c:v>
                </c:pt>
                <c:pt idx="31">
                  <c:v>Overige gebruiksvoorwerpen</c:v>
                </c:pt>
                <c:pt idx="32">
                  <c:v>Audio-opnamen: spraak</c:v>
                </c:pt>
                <c:pt idx="33">
                  <c:v>Archieven: Overheidsdocumenten</c:v>
                </c:pt>
                <c:pt idx="34">
                  <c:v>Posters</c:v>
                </c:pt>
                <c:pt idx="35">
                  <c:v>(Onderdelen van) websites</c:v>
                </c:pt>
                <c:pt idx="36">
                  <c:v>Schilderijen</c:v>
                </c:pt>
                <c:pt idx="37">
                  <c:v>Kaarten en plattegronden</c:v>
                </c:pt>
                <c:pt idx="38">
                  <c:v>Archieven: Overige archivalia</c:v>
                </c:pt>
                <c:pt idx="39">
                  <c:v>Film</c:v>
                </c:pt>
                <c:pt idx="40">
                  <c:v>Video-opnamen</c:v>
                </c:pt>
                <c:pt idx="41">
                  <c:v>Databases (met erfgoedinformatie)</c:v>
                </c:pt>
                <c:pt idx="42">
                  <c:v>Graveerwerk / prenten</c:v>
                </c:pt>
                <c:pt idx="43">
                  <c:v>Tekeningen</c:v>
                </c:pt>
                <c:pt idx="44">
                  <c:v>Foto’s</c:v>
                </c:pt>
              </c:strCache>
            </c:strRef>
          </c:cat>
          <c:val>
            <c:numRef>
              <c:f>Q15totaal!$E$6:$E$50</c:f>
              <c:numCache>
                <c:formatCode>0</c:formatCode>
                <c:ptCount val="45"/>
                <c:pt idx="0">
                  <c:v>1.0</c:v>
                </c:pt>
                <c:pt idx="1">
                  <c:v>2.0</c:v>
                </c:pt>
                <c:pt idx="2">
                  <c:v>2.0</c:v>
                </c:pt>
                <c:pt idx="3">
                  <c:v>3.0</c:v>
                </c:pt>
                <c:pt idx="4">
                  <c:v>3.0</c:v>
                </c:pt>
                <c:pt idx="5">
                  <c:v>4.0</c:v>
                </c:pt>
                <c:pt idx="6">
                  <c:v>4.0</c:v>
                </c:pt>
                <c:pt idx="7">
                  <c:v>4.0</c:v>
                </c:pt>
                <c:pt idx="8">
                  <c:v>6.0</c:v>
                </c:pt>
                <c:pt idx="9">
                  <c:v>8.0</c:v>
                </c:pt>
                <c:pt idx="10">
                  <c:v>9.0</c:v>
                </c:pt>
                <c:pt idx="11">
                  <c:v>9.0</c:v>
                </c:pt>
                <c:pt idx="12">
                  <c:v>9.0</c:v>
                </c:pt>
                <c:pt idx="13">
                  <c:v>11.0</c:v>
                </c:pt>
                <c:pt idx="14">
                  <c:v>11.0</c:v>
                </c:pt>
                <c:pt idx="15">
                  <c:v>12.0</c:v>
                </c:pt>
                <c:pt idx="16">
                  <c:v>12.0</c:v>
                </c:pt>
                <c:pt idx="17">
                  <c:v>12.0</c:v>
                </c:pt>
                <c:pt idx="18">
                  <c:v>15.0</c:v>
                </c:pt>
                <c:pt idx="19">
                  <c:v>15.0</c:v>
                </c:pt>
                <c:pt idx="20">
                  <c:v>15.0</c:v>
                </c:pt>
                <c:pt idx="21">
                  <c:v>17.0</c:v>
                </c:pt>
                <c:pt idx="22">
                  <c:v>17.0</c:v>
                </c:pt>
                <c:pt idx="23">
                  <c:v>17.0</c:v>
                </c:pt>
                <c:pt idx="24">
                  <c:v>17.0</c:v>
                </c:pt>
                <c:pt idx="25">
                  <c:v>18.0</c:v>
                </c:pt>
                <c:pt idx="26">
                  <c:v>19.0</c:v>
                </c:pt>
                <c:pt idx="27">
                  <c:v>21.0</c:v>
                </c:pt>
                <c:pt idx="28">
                  <c:v>22.0</c:v>
                </c:pt>
                <c:pt idx="29">
                  <c:v>22.0</c:v>
                </c:pt>
                <c:pt idx="30">
                  <c:v>24.0</c:v>
                </c:pt>
                <c:pt idx="31">
                  <c:v>24.0</c:v>
                </c:pt>
                <c:pt idx="32">
                  <c:v>25.0</c:v>
                </c:pt>
                <c:pt idx="33">
                  <c:v>26.0</c:v>
                </c:pt>
                <c:pt idx="34">
                  <c:v>29.0</c:v>
                </c:pt>
                <c:pt idx="35">
                  <c:v>32.0</c:v>
                </c:pt>
                <c:pt idx="36">
                  <c:v>34.0</c:v>
                </c:pt>
                <c:pt idx="37">
                  <c:v>39.0</c:v>
                </c:pt>
                <c:pt idx="38">
                  <c:v>39.0</c:v>
                </c:pt>
                <c:pt idx="39">
                  <c:v>40.0</c:v>
                </c:pt>
                <c:pt idx="40">
                  <c:v>40.0</c:v>
                </c:pt>
                <c:pt idx="41">
                  <c:v>42.0</c:v>
                </c:pt>
                <c:pt idx="42">
                  <c:v>44.0</c:v>
                </c:pt>
                <c:pt idx="43">
                  <c:v>44.0</c:v>
                </c:pt>
                <c:pt idx="44">
                  <c:v>65.0</c:v>
                </c:pt>
              </c:numCache>
            </c:numRef>
          </c:val>
        </c:ser>
        <c:dLbls>
          <c:showLegendKey val="0"/>
          <c:showVal val="1"/>
          <c:showCatName val="0"/>
          <c:showSerName val="0"/>
          <c:showPercent val="0"/>
          <c:showBubbleSize val="0"/>
        </c:dLbls>
        <c:gapWidth val="150"/>
        <c:overlap val="-25"/>
        <c:axId val="-2117611416"/>
        <c:axId val="-2117608440"/>
      </c:barChart>
      <c:catAx>
        <c:axId val="-2117611416"/>
        <c:scaling>
          <c:orientation val="minMax"/>
        </c:scaling>
        <c:delete val="0"/>
        <c:axPos val="l"/>
        <c:majorTickMark val="none"/>
        <c:minorTickMark val="none"/>
        <c:tickLblPos val="nextTo"/>
        <c:crossAx val="-2117608440"/>
        <c:crosses val="autoZero"/>
        <c:auto val="1"/>
        <c:lblAlgn val="ctr"/>
        <c:lblOffset val="100"/>
        <c:noMultiLvlLbl val="0"/>
      </c:catAx>
      <c:valAx>
        <c:axId val="-2117608440"/>
        <c:scaling>
          <c:orientation val="minMax"/>
        </c:scaling>
        <c:delete val="1"/>
        <c:axPos val="b"/>
        <c:numFmt formatCode="0" sourceLinked="1"/>
        <c:majorTickMark val="out"/>
        <c:minorTickMark val="none"/>
        <c:tickLblPos val="none"/>
        <c:crossAx val="-2117611416"/>
        <c:crosses val="autoZero"/>
        <c:crossBetween val="between"/>
      </c:valAx>
    </c:plotArea>
    <c:legend>
      <c:legendPos val="t"/>
      <c:layout/>
      <c:overlay val="0"/>
    </c:legend>
    <c:plotVisOnly val="1"/>
    <c:dispBlanksAs val="gap"/>
    <c:showDLblsOverMax val="0"/>
  </c:chart>
  <c:txPr>
    <a:bodyPr/>
    <a:lstStyle/>
    <a:p>
      <a:pPr>
        <a:defRPr sz="900">
          <a:latin typeface="Verdana" pitchFamily="34" charset="0"/>
          <a:ea typeface="Verdana" pitchFamily="34" charset="0"/>
          <a:cs typeface="Verdana" pitchFamily="34" charset="0"/>
        </a:defRPr>
      </a:pPr>
      <a:endParaRPr lang="nl-NL"/>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l-NL" sz="1600" b="1" i="0" baseline="0" dirty="0" smtClean="0">
                <a:effectLst/>
                <a:latin typeface="Arial" panose="020B0604020202020204" pitchFamily="34" charset="0"/>
                <a:cs typeface="Arial" panose="020B0604020202020204" pitchFamily="34" charset="0"/>
              </a:rPr>
              <a:t>Meten van het gebruik </a:t>
            </a:r>
            <a:endParaRPr lang="nl-NL" sz="1600" b="1" dirty="0" smtClean="0">
              <a:effectLst/>
              <a:latin typeface="Arial" panose="020B0604020202020204" pitchFamily="34" charset="0"/>
              <a:cs typeface="Arial" panose="020B0604020202020204" pitchFamily="34" charset="0"/>
            </a:endParaRPr>
          </a:p>
          <a:p>
            <a:pPr>
              <a:defRPr/>
            </a:pPr>
            <a:r>
              <a:rPr lang="nl-NL" sz="1600" b="1" i="0" baseline="0" dirty="0" smtClean="0">
                <a:effectLst/>
                <a:latin typeface="Arial" panose="020B0604020202020204" pitchFamily="34" charset="0"/>
                <a:cs typeface="Arial" panose="020B0604020202020204" pitchFamily="34" charset="0"/>
              </a:rPr>
              <a:t>van digitale collecties </a:t>
            </a:r>
            <a:r>
              <a:rPr lang="nl-NL" sz="1600" b="1" baseline="0" dirty="0" smtClean="0">
                <a:latin typeface="Arial" panose="020B0604020202020204" pitchFamily="34" charset="0"/>
                <a:cs typeface="Arial" panose="020B0604020202020204" pitchFamily="34" charset="0"/>
              </a:rPr>
              <a:t>(n=103</a:t>
            </a:r>
            <a:r>
              <a:rPr lang="nl-NL" sz="1600" b="1" baseline="0" dirty="0">
                <a:latin typeface="Arial" panose="020B0604020202020204" pitchFamily="34" charset="0"/>
                <a:cs typeface="Arial" panose="020B0604020202020204" pitchFamily="34" charset="0"/>
              </a:rPr>
              <a:t>)</a:t>
            </a:r>
            <a:endParaRPr lang="nl-NL" sz="1600" b="1" dirty="0">
              <a:latin typeface="Arial" panose="020B0604020202020204" pitchFamily="34" charset="0"/>
              <a:cs typeface="Arial" panose="020B0604020202020204" pitchFamily="34" charset="0"/>
            </a:endParaRPr>
          </a:p>
        </c:rich>
      </c:tx>
      <c:layout/>
      <c:overlay val="0"/>
    </c:title>
    <c:autoTitleDeleted val="0"/>
    <c:plotArea>
      <c:layout/>
      <c:pieChart>
        <c:varyColors val="1"/>
        <c:ser>
          <c:idx val="0"/>
          <c:order val="0"/>
          <c:dLbls>
            <c:txPr>
              <a:bodyPr/>
              <a:lstStyle/>
              <a:p>
                <a:pPr>
                  <a:defRPr sz="1400">
                    <a:latin typeface="Calibri" pitchFamily="34" charset="0"/>
                  </a:defRPr>
                </a:pPr>
                <a:endParaRPr lang="nl-NL"/>
              </a:p>
            </c:txPr>
            <c:showLegendKey val="0"/>
            <c:showVal val="0"/>
            <c:showCatName val="0"/>
            <c:showSerName val="0"/>
            <c:showPercent val="1"/>
            <c:showBubbleSize val="0"/>
            <c:showLeaderLines val="1"/>
          </c:dLbls>
          <c:cat>
            <c:strRef>
              <c:f>'Q21'!$E$5:$E$6</c:f>
              <c:strCache>
                <c:ptCount val="2"/>
                <c:pt idx="0">
                  <c:v>ja</c:v>
                </c:pt>
                <c:pt idx="1">
                  <c:v>nee</c:v>
                </c:pt>
              </c:strCache>
            </c:strRef>
          </c:cat>
          <c:val>
            <c:numRef>
              <c:f>'Q21'!$F$5:$F$6</c:f>
              <c:numCache>
                <c:formatCode>General</c:formatCode>
                <c:ptCount val="2"/>
                <c:pt idx="0">
                  <c:v>55.0</c:v>
                </c:pt>
                <c:pt idx="1">
                  <c:v>44.0</c:v>
                </c:pt>
              </c:numCache>
            </c:numRef>
          </c:val>
        </c:ser>
        <c:dLbls>
          <c:showLegendKey val="0"/>
          <c:showVal val="0"/>
          <c:showCatName val="0"/>
          <c:showSerName val="0"/>
          <c:showPercent val="1"/>
          <c:showBubbleSize val="0"/>
          <c:showLeaderLines val="1"/>
        </c:dLbls>
        <c:firstSliceAng val="0"/>
      </c:pieChart>
    </c:plotArea>
    <c:legend>
      <c:legendPos val="t"/>
      <c:layout/>
      <c:overlay val="0"/>
      <c:txPr>
        <a:bodyPr/>
        <a:lstStyle/>
        <a:p>
          <a:pPr>
            <a:defRPr sz="1400">
              <a:latin typeface="Calibri" pitchFamily="34" charset="0"/>
            </a:defRPr>
          </a:pPr>
          <a:endParaRPr lang="nl-NL"/>
        </a:p>
      </c:txPr>
    </c:legend>
    <c:plotVisOnly val="1"/>
    <c:dispBlanksAs val="zero"/>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l-NL" sz="1800" b="1" i="0" u="none" strike="noStrike" baseline="0" dirty="0" smtClean="0">
                <a:effectLst/>
              </a:rPr>
              <a:t>Hoe meet je gebruik van digitale collecties</a:t>
            </a:r>
            <a:r>
              <a:rPr lang="nl-NL" sz="1800" b="1" i="0" baseline="0" dirty="0" smtClean="0"/>
              <a:t>? </a:t>
            </a:r>
            <a:r>
              <a:rPr lang="nl-NL" sz="1800" b="1" i="0" baseline="0" dirty="0"/>
              <a:t>(n=55)</a:t>
            </a:r>
          </a:p>
        </c:rich>
      </c:tx>
      <c:layout/>
      <c:overlay val="0"/>
    </c:title>
    <c:autoTitleDeleted val="0"/>
    <c:plotArea>
      <c:layout/>
      <c:barChart>
        <c:barDir val="col"/>
        <c:grouping val="clustered"/>
        <c:varyColors val="0"/>
        <c:ser>
          <c:idx val="0"/>
          <c:order val="0"/>
          <c:tx>
            <c:strRef>
              <c:f>'Q22'!$P$4</c:f>
              <c:strCache>
                <c:ptCount val="1"/>
                <c:pt idx="0">
                  <c:v>% instellingen</c:v>
                </c:pt>
              </c:strCache>
            </c:strRef>
          </c:tx>
          <c:invertIfNegative val="0"/>
          <c:dLbls>
            <c:txPr>
              <a:bodyPr/>
              <a:lstStyle/>
              <a:p>
                <a:pPr>
                  <a:defRPr sz="1400">
                    <a:latin typeface="Calibri" pitchFamily="34" charset="0"/>
                  </a:defRPr>
                </a:pPr>
                <a:endParaRPr lang="nl-NL"/>
              </a:p>
            </c:txPr>
            <c:showLegendKey val="0"/>
            <c:showVal val="1"/>
            <c:showCatName val="0"/>
            <c:showSerName val="0"/>
            <c:showPercent val="0"/>
            <c:showBubbleSize val="0"/>
            <c:showLeaderLines val="0"/>
          </c:dLbls>
          <c:cat>
            <c:strRef>
              <c:f>'Q22'!$O$5:$O$8</c:f>
              <c:strCache>
                <c:ptCount val="4"/>
                <c:pt idx="0">
                  <c:v>Webstatistieken</c:v>
                </c:pt>
                <c:pt idx="1">
                  <c:v>Sociale media gebruik</c:v>
                </c:pt>
                <c:pt idx="2">
                  <c:v>Gebruikersonderzoek</c:v>
                </c:pt>
                <c:pt idx="3">
                  <c:v>Databasestatistieken</c:v>
                </c:pt>
              </c:strCache>
            </c:strRef>
          </c:cat>
          <c:val>
            <c:numRef>
              <c:f>'Q22'!$P$5:$P$8</c:f>
              <c:numCache>
                <c:formatCode>0%</c:formatCode>
                <c:ptCount val="4"/>
                <c:pt idx="0">
                  <c:v>0.981818181818182</c:v>
                </c:pt>
                <c:pt idx="1">
                  <c:v>0.490909090909092</c:v>
                </c:pt>
                <c:pt idx="2">
                  <c:v>0.4</c:v>
                </c:pt>
                <c:pt idx="3">
                  <c:v>0.290909090909092</c:v>
                </c:pt>
              </c:numCache>
            </c:numRef>
          </c:val>
        </c:ser>
        <c:dLbls>
          <c:showLegendKey val="0"/>
          <c:showVal val="1"/>
          <c:showCatName val="0"/>
          <c:showSerName val="0"/>
          <c:showPercent val="0"/>
          <c:showBubbleSize val="0"/>
        </c:dLbls>
        <c:gapWidth val="150"/>
        <c:overlap val="-25"/>
        <c:axId val="-2126453864"/>
        <c:axId val="-2125980136"/>
      </c:barChart>
      <c:catAx>
        <c:axId val="-2126453864"/>
        <c:scaling>
          <c:orientation val="minMax"/>
        </c:scaling>
        <c:delete val="0"/>
        <c:axPos val="b"/>
        <c:majorTickMark val="none"/>
        <c:minorTickMark val="none"/>
        <c:tickLblPos val="nextTo"/>
        <c:txPr>
          <a:bodyPr/>
          <a:lstStyle/>
          <a:p>
            <a:pPr>
              <a:defRPr sz="1400">
                <a:latin typeface="Calibri" pitchFamily="34" charset="0"/>
              </a:defRPr>
            </a:pPr>
            <a:endParaRPr lang="nl-NL"/>
          </a:p>
        </c:txPr>
        <c:crossAx val="-2125980136"/>
        <c:crosses val="autoZero"/>
        <c:auto val="1"/>
        <c:lblAlgn val="ctr"/>
        <c:lblOffset val="100"/>
        <c:noMultiLvlLbl val="0"/>
      </c:catAx>
      <c:valAx>
        <c:axId val="-2125980136"/>
        <c:scaling>
          <c:orientation val="minMax"/>
        </c:scaling>
        <c:delete val="1"/>
        <c:axPos val="l"/>
        <c:numFmt formatCode="0%" sourceLinked="1"/>
        <c:majorTickMark val="out"/>
        <c:minorTickMark val="none"/>
        <c:tickLblPos val="none"/>
        <c:crossAx val="-2126453864"/>
        <c:crosses val="autoZero"/>
        <c:crossBetween val="between"/>
      </c:valAx>
    </c:plotArea>
    <c:legend>
      <c:legendPos val="t"/>
      <c:layout/>
      <c:overlay val="0"/>
      <c:txPr>
        <a:bodyPr/>
        <a:lstStyle/>
        <a:p>
          <a:pPr>
            <a:defRPr sz="1400">
              <a:latin typeface="Calibri" pitchFamily="34" charset="0"/>
            </a:defRPr>
          </a:pPr>
          <a:endParaRPr lang="nl-NL"/>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l-NL"/>
              <a:t>Toegankelijkheid</a:t>
            </a:r>
            <a:r>
              <a:rPr lang="nl-NL" baseline="0"/>
              <a:t> d</a:t>
            </a:r>
            <a:r>
              <a:rPr lang="nl-NL"/>
              <a:t>igitale collectie </a:t>
            </a:r>
          </a:p>
          <a:p>
            <a:pPr>
              <a:defRPr/>
            </a:pPr>
            <a:r>
              <a:rPr lang="nl-NL"/>
              <a:t>via diverse</a:t>
            </a:r>
            <a:r>
              <a:rPr lang="nl-NL" baseline="0"/>
              <a:t> kanalen (n=90)</a:t>
            </a:r>
            <a:endParaRPr lang="nl-NL"/>
          </a:p>
        </c:rich>
      </c:tx>
      <c:layout/>
      <c:overlay val="0"/>
    </c:title>
    <c:autoTitleDeleted val="0"/>
    <c:plotArea>
      <c:layout/>
      <c:barChart>
        <c:barDir val="col"/>
        <c:grouping val="clustered"/>
        <c:varyColors val="0"/>
        <c:ser>
          <c:idx val="0"/>
          <c:order val="0"/>
          <c:tx>
            <c:strRef>
              <c:f>'Q23'!$N$5</c:f>
              <c:strCache>
                <c:ptCount val="1"/>
                <c:pt idx="0">
                  <c:v>nu</c:v>
                </c:pt>
              </c:strCache>
            </c:strRef>
          </c:tx>
          <c:invertIfNegative val="0"/>
          <c:cat>
            <c:strRef>
              <c:f>'Q23'!$M$6:$M$15</c:f>
              <c:strCache>
                <c:ptCount val="10"/>
                <c:pt idx="0">
                  <c:v>Offline</c:v>
                </c:pt>
                <c:pt idx="1">
                  <c:v>Eigen website</c:v>
                </c:pt>
                <c:pt idx="2">
                  <c:v>Nationale aggregator</c:v>
                </c:pt>
                <c:pt idx="3">
                  <c:v>Europeana</c:v>
                </c:pt>
                <c:pt idx="4">
                  <c:v>Andere aggregatoren</c:v>
                </c:pt>
                <c:pt idx="5">
                  <c:v>Wikipedia</c:v>
                </c:pt>
                <c:pt idx="6">
                  <c:v>Overige sociale media</c:v>
                </c:pt>
                <c:pt idx="7">
                  <c:v>Eigen API</c:v>
                </c:pt>
                <c:pt idx="8">
                  <c:v>API van 3e partij</c:v>
                </c:pt>
                <c:pt idx="9">
                  <c:v>Overig</c:v>
                </c:pt>
              </c:strCache>
            </c:strRef>
          </c:cat>
          <c:val>
            <c:numRef>
              <c:f>'Q23'!$N$6:$N$15</c:f>
              <c:numCache>
                <c:formatCode>0%</c:formatCode>
                <c:ptCount val="10"/>
                <c:pt idx="0">
                  <c:v>0.46</c:v>
                </c:pt>
                <c:pt idx="1">
                  <c:v>0.34</c:v>
                </c:pt>
                <c:pt idx="2">
                  <c:v>0.14</c:v>
                </c:pt>
                <c:pt idx="3">
                  <c:v>0.1</c:v>
                </c:pt>
                <c:pt idx="4">
                  <c:v>0.03</c:v>
                </c:pt>
                <c:pt idx="5">
                  <c:v>0.01</c:v>
                </c:pt>
                <c:pt idx="6">
                  <c:v>0.03</c:v>
                </c:pt>
                <c:pt idx="7">
                  <c:v>0.08</c:v>
                </c:pt>
                <c:pt idx="8">
                  <c:v>0.05</c:v>
                </c:pt>
                <c:pt idx="9">
                  <c:v>0.04</c:v>
                </c:pt>
              </c:numCache>
            </c:numRef>
          </c:val>
        </c:ser>
        <c:ser>
          <c:idx val="1"/>
          <c:order val="1"/>
          <c:tx>
            <c:strRef>
              <c:f>'Q23'!$O$5</c:f>
              <c:strCache>
                <c:ptCount val="1"/>
                <c:pt idx="0">
                  <c:v>over 2 jaar</c:v>
                </c:pt>
              </c:strCache>
            </c:strRef>
          </c:tx>
          <c:invertIfNegative val="0"/>
          <c:cat>
            <c:strRef>
              <c:f>'Q23'!$M$6:$M$15</c:f>
              <c:strCache>
                <c:ptCount val="10"/>
                <c:pt idx="0">
                  <c:v>Offline</c:v>
                </c:pt>
                <c:pt idx="1">
                  <c:v>Eigen website</c:v>
                </c:pt>
                <c:pt idx="2">
                  <c:v>Nationale aggregator</c:v>
                </c:pt>
                <c:pt idx="3">
                  <c:v>Europeana</c:v>
                </c:pt>
                <c:pt idx="4">
                  <c:v>Andere aggregatoren</c:v>
                </c:pt>
                <c:pt idx="5">
                  <c:v>Wikipedia</c:v>
                </c:pt>
                <c:pt idx="6">
                  <c:v>Overige sociale media</c:v>
                </c:pt>
                <c:pt idx="7">
                  <c:v>Eigen API</c:v>
                </c:pt>
                <c:pt idx="8">
                  <c:v>API van 3e partij</c:v>
                </c:pt>
                <c:pt idx="9">
                  <c:v>Overig</c:v>
                </c:pt>
              </c:strCache>
            </c:strRef>
          </c:cat>
          <c:val>
            <c:numRef>
              <c:f>'Q23'!$O$6:$O$15</c:f>
              <c:numCache>
                <c:formatCode>0%</c:formatCode>
                <c:ptCount val="10"/>
                <c:pt idx="0">
                  <c:v>0.44</c:v>
                </c:pt>
                <c:pt idx="1">
                  <c:v>0.44</c:v>
                </c:pt>
                <c:pt idx="2">
                  <c:v>0.21</c:v>
                </c:pt>
                <c:pt idx="3">
                  <c:v>0.18</c:v>
                </c:pt>
                <c:pt idx="4">
                  <c:v>0.07</c:v>
                </c:pt>
                <c:pt idx="5">
                  <c:v>0.04</c:v>
                </c:pt>
                <c:pt idx="6">
                  <c:v>0.07</c:v>
                </c:pt>
                <c:pt idx="7">
                  <c:v>0.12</c:v>
                </c:pt>
                <c:pt idx="8">
                  <c:v>0.06</c:v>
                </c:pt>
                <c:pt idx="9">
                  <c:v>0.04</c:v>
                </c:pt>
              </c:numCache>
            </c:numRef>
          </c:val>
        </c:ser>
        <c:dLbls>
          <c:showLegendKey val="0"/>
          <c:showVal val="0"/>
          <c:showCatName val="0"/>
          <c:showSerName val="0"/>
          <c:showPercent val="0"/>
          <c:showBubbleSize val="0"/>
        </c:dLbls>
        <c:gapWidth val="75"/>
        <c:overlap val="-25"/>
        <c:axId val="-2119385128"/>
        <c:axId val="-2119382088"/>
      </c:barChart>
      <c:catAx>
        <c:axId val="-2119385128"/>
        <c:scaling>
          <c:orientation val="minMax"/>
        </c:scaling>
        <c:delete val="0"/>
        <c:axPos val="b"/>
        <c:majorTickMark val="none"/>
        <c:minorTickMark val="none"/>
        <c:tickLblPos val="nextTo"/>
        <c:txPr>
          <a:bodyPr/>
          <a:lstStyle/>
          <a:p>
            <a:pPr>
              <a:defRPr sz="1400">
                <a:latin typeface="Calibri" pitchFamily="34" charset="0"/>
              </a:defRPr>
            </a:pPr>
            <a:endParaRPr lang="nl-NL"/>
          </a:p>
        </c:txPr>
        <c:crossAx val="-2119382088"/>
        <c:crosses val="autoZero"/>
        <c:auto val="1"/>
        <c:lblAlgn val="ctr"/>
        <c:lblOffset val="100"/>
        <c:noMultiLvlLbl val="0"/>
      </c:catAx>
      <c:valAx>
        <c:axId val="-2119382088"/>
        <c:scaling>
          <c:orientation val="minMax"/>
        </c:scaling>
        <c:delete val="0"/>
        <c:axPos val="l"/>
        <c:majorGridlines/>
        <c:numFmt formatCode="0%" sourceLinked="1"/>
        <c:majorTickMark val="none"/>
        <c:minorTickMark val="none"/>
        <c:tickLblPos val="nextTo"/>
        <c:spPr>
          <a:ln w="9525">
            <a:noFill/>
          </a:ln>
        </c:spPr>
        <c:txPr>
          <a:bodyPr/>
          <a:lstStyle/>
          <a:p>
            <a:pPr>
              <a:defRPr sz="1400">
                <a:latin typeface="Calibri" pitchFamily="34" charset="0"/>
              </a:defRPr>
            </a:pPr>
            <a:endParaRPr lang="nl-NL"/>
          </a:p>
        </c:txPr>
        <c:crossAx val="-2119385128"/>
        <c:crosses val="autoZero"/>
        <c:crossBetween val="between"/>
      </c:valAx>
    </c:plotArea>
    <c:legend>
      <c:legendPos val="b"/>
      <c:layout/>
      <c:overlay val="0"/>
      <c:txPr>
        <a:bodyPr/>
        <a:lstStyle/>
        <a:p>
          <a:pPr>
            <a:defRPr sz="1400">
              <a:latin typeface="Calibri" pitchFamily="34" charset="0"/>
            </a:defRPr>
          </a:pPr>
          <a:endParaRPr lang="nl-NL"/>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l-NL" dirty="0"/>
              <a:t>Is</a:t>
            </a:r>
            <a:r>
              <a:rPr lang="nl-NL" baseline="0" dirty="0"/>
              <a:t> er een beleidsdocument </a:t>
            </a:r>
            <a:r>
              <a:rPr lang="nl-NL" baseline="0" dirty="0" err="1"/>
              <a:t>t.b.v</a:t>
            </a:r>
            <a:r>
              <a:rPr lang="nl-NL" baseline="0" dirty="0"/>
              <a:t> digitaal duurzame toegankelijkheid? (n=101)</a:t>
            </a:r>
            <a:endParaRPr lang="nl-NL" dirty="0"/>
          </a:p>
        </c:rich>
      </c:tx>
      <c:layout/>
      <c:overlay val="0"/>
    </c:title>
    <c:autoTitleDeleted val="0"/>
    <c:plotArea>
      <c:layout/>
      <c:pieChart>
        <c:varyColors val="1"/>
        <c:ser>
          <c:idx val="0"/>
          <c:order val="0"/>
          <c:dLbls>
            <c:txPr>
              <a:bodyPr/>
              <a:lstStyle/>
              <a:p>
                <a:pPr>
                  <a:defRPr sz="1600"/>
                </a:pPr>
                <a:endParaRPr lang="nl-NL"/>
              </a:p>
            </c:txPr>
            <c:showLegendKey val="0"/>
            <c:showVal val="0"/>
            <c:showCatName val="0"/>
            <c:showSerName val="0"/>
            <c:showPercent val="1"/>
            <c:showBubbleSize val="0"/>
            <c:showLeaderLines val="1"/>
          </c:dLbls>
          <c:cat>
            <c:strRef>
              <c:f>'Q24'!$E$5:$E$6</c:f>
              <c:strCache>
                <c:ptCount val="2"/>
                <c:pt idx="0">
                  <c:v>ja</c:v>
                </c:pt>
                <c:pt idx="1">
                  <c:v>nee</c:v>
                </c:pt>
              </c:strCache>
            </c:strRef>
          </c:cat>
          <c:val>
            <c:numRef>
              <c:f>'Q24'!$F$5:$F$6</c:f>
              <c:numCache>
                <c:formatCode>General</c:formatCode>
                <c:ptCount val="2"/>
                <c:pt idx="0">
                  <c:v>33.0</c:v>
                </c:pt>
                <c:pt idx="1">
                  <c:v>68.0</c:v>
                </c:pt>
              </c:numCache>
            </c:numRef>
          </c:val>
        </c:ser>
        <c:dLbls>
          <c:showLegendKey val="0"/>
          <c:showVal val="0"/>
          <c:showCatName val="0"/>
          <c:showSerName val="0"/>
          <c:showPercent val="1"/>
          <c:showBubbleSize val="0"/>
          <c:showLeaderLines val="1"/>
        </c:dLbls>
        <c:firstSliceAng val="0"/>
      </c:pieChart>
    </c:plotArea>
    <c:legend>
      <c:legendPos val="t"/>
      <c:layout/>
      <c:overlay val="0"/>
      <c:txPr>
        <a:bodyPr/>
        <a:lstStyle/>
        <a:p>
          <a:pPr>
            <a:defRPr sz="1600"/>
          </a:pPr>
          <a:endParaRPr lang="nl-NL"/>
        </a:p>
      </c:txPr>
    </c:legend>
    <c:plotVisOnly val="1"/>
    <c:dispBlanksAs val="zero"/>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l-NL"/>
              <a:t>Digitale</a:t>
            </a:r>
            <a:r>
              <a:rPr lang="nl-NL" baseline="0"/>
              <a:t> collecties beheerd in digitaal duurzaam e-depot (n=94)</a:t>
            </a:r>
            <a:endParaRPr lang="nl-NL"/>
          </a:p>
        </c:rich>
      </c:tx>
      <c:layout/>
      <c:overlay val="0"/>
    </c:title>
    <c:autoTitleDeleted val="0"/>
    <c:plotArea>
      <c:layout/>
      <c:pieChart>
        <c:varyColors val="1"/>
        <c:ser>
          <c:idx val="0"/>
          <c:order val="0"/>
          <c:dLbls>
            <c:txPr>
              <a:bodyPr/>
              <a:lstStyle/>
              <a:p>
                <a:pPr>
                  <a:defRPr sz="1600"/>
                </a:pPr>
                <a:endParaRPr lang="nl-NL"/>
              </a:p>
            </c:txPr>
            <c:showLegendKey val="0"/>
            <c:showVal val="0"/>
            <c:showCatName val="0"/>
            <c:showSerName val="0"/>
            <c:showPercent val="1"/>
            <c:showBubbleSize val="0"/>
            <c:showLeaderLines val="1"/>
          </c:dLbls>
          <c:cat>
            <c:strRef>
              <c:f>'Q25'!$I$5:$I$6</c:f>
              <c:strCache>
                <c:ptCount val="2"/>
                <c:pt idx="0">
                  <c:v>ja</c:v>
                </c:pt>
                <c:pt idx="1">
                  <c:v>nee</c:v>
                </c:pt>
              </c:strCache>
            </c:strRef>
          </c:cat>
          <c:val>
            <c:numRef>
              <c:f>'Q25'!$J$5:$J$6</c:f>
              <c:numCache>
                <c:formatCode>General</c:formatCode>
                <c:ptCount val="2"/>
                <c:pt idx="0">
                  <c:v>27.0</c:v>
                </c:pt>
                <c:pt idx="1">
                  <c:v>67.0</c:v>
                </c:pt>
              </c:numCache>
            </c:numRef>
          </c:val>
        </c:ser>
        <c:dLbls>
          <c:showLegendKey val="0"/>
          <c:showVal val="0"/>
          <c:showCatName val="0"/>
          <c:showSerName val="0"/>
          <c:showPercent val="1"/>
          <c:showBubbleSize val="0"/>
          <c:showLeaderLines val="1"/>
        </c:dLbls>
        <c:firstSliceAng val="0"/>
      </c:pieChart>
    </c:plotArea>
    <c:legend>
      <c:legendPos val="t"/>
      <c:layout/>
      <c:overlay val="0"/>
      <c:txPr>
        <a:bodyPr/>
        <a:lstStyle/>
        <a:p>
          <a:pPr>
            <a:defRPr sz="1600"/>
          </a:pPr>
          <a:endParaRPr lang="nl-NL"/>
        </a:p>
      </c:txPr>
    </c:legend>
    <c:plotVisOnly val="1"/>
    <c:dispBlanksAs val="zero"/>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3042619" cy="46597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r>
              <a:rPr lang="en-GB" dirty="0" smtClean="0"/>
              <a:t>Management van </a:t>
            </a:r>
            <a:r>
              <a:rPr lang="en-GB" dirty="0" err="1" smtClean="0"/>
              <a:t>digitaal</a:t>
            </a:r>
            <a:r>
              <a:rPr lang="en-GB" dirty="0" smtClean="0"/>
              <a:t> </a:t>
            </a:r>
            <a:r>
              <a:rPr lang="en-GB" dirty="0" err="1" smtClean="0"/>
              <a:t>erfgoed</a:t>
            </a:r>
            <a:endParaRPr lang="en-GB" dirty="0"/>
          </a:p>
        </p:txBody>
      </p:sp>
      <p:sp>
        <p:nvSpPr>
          <p:cNvPr id="16388" name="Rectangle 4"/>
          <p:cNvSpPr>
            <a:spLocks noGrp="1" noChangeArrowheads="1"/>
          </p:cNvSpPr>
          <p:nvPr>
            <p:ph type="ftr" sz="quarter" idx="2"/>
          </p:nvPr>
        </p:nvSpPr>
        <p:spPr bwMode="auto">
          <a:xfrm>
            <a:off x="0" y="8841635"/>
            <a:ext cx="3042619" cy="46597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fld id="{EAD76679-DC83-4B4E-878B-474E286FED28}" type="datetime6">
              <a:rPr lang="nl-NL" smtClean="0"/>
              <a:t>april 16</a:t>
            </a:fld>
            <a:endParaRPr lang="en-GB" dirty="0"/>
          </a:p>
        </p:txBody>
      </p:sp>
      <p:sp>
        <p:nvSpPr>
          <p:cNvPr id="16389" name="Rectangle 5"/>
          <p:cNvSpPr>
            <a:spLocks noGrp="1" noChangeArrowheads="1"/>
          </p:cNvSpPr>
          <p:nvPr>
            <p:ph type="sldNum" sz="quarter" idx="3"/>
          </p:nvPr>
        </p:nvSpPr>
        <p:spPr bwMode="auto">
          <a:xfrm>
            <a:off x="3978809" y="8841635"/>
            <a:ext cx="3042619" cy="46597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455EA7C-7100-49BD-9B6E-25399F1F8308}" type="slidenum">
              <a:rPr lang="en-GB"/>
              <a:pPr>
                <a:defRPr/>
              </a:pPr>
              <a:t>‹nr.›</a:t>
            </a:fld>
            <a:endParaRPr lang="en-GB"/>
          </a:p>
        </p:txBody>
      </p:sp>
      <p:grpSp>
        <p:nvGrpSpPr>
          <p:cNvPr id="6" name="Group 7"/>
          <p:cNvGrpSpPr>
            <a:grpSpLocks noChangeAspect="1"/>
          </p:cNvGrpSpPr>
          <p:nvPr/>
        </p:nvGrpSpPr>
        <p:grpSpPr bwMode="auto">
          <a:xfrm>
            <a:off x="6393104" y="40197"/>
            <a:ext cx="555027" cy="390050"/>
            <a:chOff x="4786" y="255"/>
            <a:chExt cx="635" cy="489"/>
          </a:xfrm>
        </p:grpSpPr>
        <p:sp>
          <p:nvSpPr>
            <p:cNvPr id="7" name="Freeform 8"/>
            <p:cNvSpPr>
              <a:spLocks noChangeAspect="1"/>
            </p:cNvSpPr>
            <p:nvPr userDrawn="1"/>
          </p:nvSpPr>
          <p:spPr bwMode="auto">
            <a:xfrm>
              <a:off x="5079" y="343"/>
              <a:ext cx="254" cy="315"/>
            </a:xfrm>
            <a:custGeom>
              <a:avLst/>
              <a:gdLst>
                <a:gd name="T0" fmla="*/ 328 w 1016"/>
                <a:gd name="T1" fmla="*/ 2 h 1268"/>
                <a:gd name="T2" fmla="*/ 176 w 1016"/>
                <a:gd name="T3" fmla="*/ 34 h 1268"/>
                <a:gd name="T4" fmla="*/ 42 w 1016"/>
                <a:gd name="T5" fmla="*/ 98 h 1268"/>
                <a:gd name="T6" fmla="*/ 26 w 1016"/>
                <a:gd name="T7" fmla="*/ 154 h 1268"/>
                <a:gd name="T8" fmla="*/ 94 w 1016"/>
                <a:gd name="T9" fmla="*/ 248 h 1268"/>
                <a:gd name="T10" fmla="*/ 158 w 1016"/>
                <a:gd name="T11" fmla="*/ 210 h 1268"/>
                <a:gd name="T12" fmla="*/ 264 w 1016"/>
                <a:gd name="T13" fmla="*/ 168 h 1268"/>
                <a:gd name="T14" fmla="*/ 380 w 1016"/>
                <a:gd name="T15" fmla="*/ 154 h 1268"/>
                <a:gd name="T16" fmla="*/ 430 w 1016"/>
                <a:gd name="T17" fmla="*/ 158 h 1268"/>
                <a:gd name="T18" fmla="*/ 524 w 1016"/>
                <a:gd name="T19" fmla="*/ 176 h 1268"/>
                <a:gd name="T20" fmla="*/ 650 w 1016"/>
                <a:gd name="T21" fmla="*/ 236 h 1268"/>
                <a:gd name="T22" fmla="*/ 752 w 1016"/>
                <a:gd name="T23" fmla="*/ 328 h 1268"/>
                <a:gd name="T24" fmla="*/ 824 w 1016"/>
                <a:gd name="T25" fmla="*/ 446 h 1268"/>
                <a:gd name="T26" fmla="*/ 856 w 1016"/>
                <a:gd name="T27" fmla="*/ 560 h 1268"/>
                <a:gd name="T28" fmla="*/ 862 w 1016"/>
                <a:gd name="T29" fmla="*/ 634 h 1268"/>
                <a:gd name="T30" fmla="*/ 858 w 1016"/>
                <a:gd name="T31" fmla="*/ 682 h 1268"/>
                <a:gd name="T32" fmla="*/ 840 w 1016"/>
                <a:gd name="T33" fmla="*/ 778 h 1268"/>
                <a:gd name="T34" fmla="*/ 780 w 1016"/>
                <a:gd name="T35" fmla="*/ 902 h 1268"/>
                <a:gd name="T36" fmla="*/ 686 w 1016"/>
                <a:gd name="T37" fmla="*/ 1004 h 1268"/>
                <a:gd name="T38" fmla="*/ 568 w 1016"/>
                <a:gd name="T39" fmla="*/ 1076 h 1268"/>
                <a:gd name="T40" fmla="*/ 454 w 1016"/>
                <a:gd name="T41" fmla="*/ 1108 h 1268"/>
                <a:gd name="T42" fmla="*/ 380 w 1016"/>
                <a:gd name="T43" fmla="*/ 1114 h 1268"/>
                <a:gd name="T44" fmla="*/ 302 w 1016"/>
                <a:gd name="T45" fmla="*/ 1108 h 1268"/>
                <a:gd name="T46" fmla="*/ 192 w 1016"/>
                <a:gd name="T47" fmla="*/ 1076 h 1268"/>
                <a:gd name="T48" fmla="*/ 96 w 1016"/>
                <a:gd name="T49" fmla="*/ 1020 h 1268"/>
                <a:gd name="T50" fmla="*/ 52 w 1016"/>
                <a:gd name="T51" fmla="*/ 1084 h 1268"/>
                <a:gd name="T52" fmla="*/ 2 w 1016"/>
                <a:gd name="T53" fmla="*/ 1144 h 1268"/>
                <a:gd name="T54" fmla="*/ 130 w 1016"/>
                <a:gd name="T55" fmla="*/ 1218 h 1268"/>
                <a:gd name="T56" fmla="*/ 276 w 1016"/>
                <a:gd name="T57" fmla="*/ 1260 h 1268"/>
                <a:gd name="T58" fmla="*/ 380 w 1016"/>
                <a:gd name="T59" fmla="*/ 1268 h 1268"/>
                <a:gd name="T60" fmla="*/ 478 w 1016"/>
                <a:gd name="T61" fmla="*/ 1262 h 1268"/>
                <a:gd name="T62" fmla="*/ 570 w 1016"/>
                <a:gd name="T63" fmla="*/ 1240 h 1268"/>
                <a:gd name="T64" fmla="*/ 656 w 1016"/>
                <a:gd name="T65" fmla="*/ 1206 h 1268"/>
                <a:gd name="T66" fmla="*/ 736 w 1016"/>
                <a:gd name="T67" fmla="*/ 1160 h 1268"/>
                <a:gd name="T68" fmla="*/ 808 w 1016"/>
                <a:gd name="T69" fmla="*/ 1104 h 1268"/>
                <a:gd name="T70" fmla="*/ 872 w 1016"/>
                <a:gd name="T71" fmla="*/ 1038 h 1268"/>
                <a:gd name="T72" fmla="*/ 924 w 1016"/>
                <a:gd name="T73" fmla="*/ 964 h 1268"/>
                <a:gd name="T74" fmla="*/ 966 w 1016"/>
                <a:gd name="T75" fmla="*/ 882 h 1268"/>
                <a:gd name="T76" fmla="*/ 996 w 1016"/>
                <a:gd name="T77" fmla="*/ 792 h 1268"/>
                <a:gd name="T78" fmla="*/ 1014 w 1016"/>
                <a:gd name="T79" fmla="*/ 698 h 1268"/>
                <a:gd name="T80" fmla="*/ 1016 w 1016"/>
                <a:gd name="T81" fmla="*/ 634 h 1268"/>
                <a:gd name="T82" fmla="*/ 1008 w 1016"/>
                <a:gd name="T83" fmla="*/ 536 h 1268"/>
                <a:gd name="T84" fmla="*/ 988 w 1016"/>
                <a:gd name="T85" fmla="*/ 444 h 1268"/>
                <a:gd name="T86" fmla="*/ 954 w 1016"/>
                <a:gd name="T87" fmla="*/ 358 h 1268"/>
                <a:gd name="T88" fmla="*/ 908 w 1016"/>
                <a:gd name="T89" fmla="*/ 278 h 1268"/>
                <a:gd name="T90" fmla="*/ 852 w 1016"/>
                <a:gd name="T91" fmla="*/ 208 h 1268"/>
                <a:gd name="T92" fmla="*/ 786 w 1016"/>
                <a:gd name="T93" fmla="*/ 144 h 1268"/>
                <a:gd name="T94" fmla="*/ 710 w 1016"/>
                <a:gd name="T95" fmla="*/ 92 h 1268"/>
                <a:gd name="T96" fmla="*/ 628 w 1016"/>
                <a:gd name="T97" fmla="*/ 50 h 1268"/>
                <a:gd name="T98" fmla="*/ 540 w 1016"/>
                <a:gd name="T99" fmla="*/ 20 h 1268"/>
                <a:gd name="T100" fmla="*/ 446 w 1016"/>
                <a:gd name="T101" fmla="*/ 4 h 126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16" h="1268">
                  <a:moveTo>
                    <a:pt x="380" y="0"/>
                  </a:moveTo>
                  <a:lnTo>
                    <a:pt x="380" y="0"/>
                  </a:lnTo>
                  <a:lnTo>
                    <a:pt x="328" y="2"/>
                  </a:lnTo>
                  <a:lnTo>
                    <a:pt x="276" y="8"/>
                  </a:lnTo>
                  <a:lnTo>
                    <a:pt x="226" y="18"/>
                  </a:lnTo>
                  <a:lnTo>
                    <a:pt x="176" y="34"/>
                  </a:lnTo>
                  <a:lnTo>
                    <a:pt x="130" y="52"/>
                  </a:lnTo>
                  <a:lnTo>
                    <a:pt x="84" y="72"/>
                  </a:lnTo>
                  <a:lnTo>
                    <a:pt x="42" y="98"/>
                  </a:lnTo>
                  <a:lnTo>
                    <a:pt x="0" y="126"/>
                  </a:lnTo>
                  <a:lnTo>
                    <a:pt x="26" y="154"/>
                  </a:lnTo>
                  <a:lnTo>
                    <a:pt x="50" y="184"/>
                  </a:lnTo>
                  <a:lnTo>
                    <a:pt x="74" y="216"/>
                  </a:lnTo>
                  <a:lnTo>
                    <a:pt x="94" y="248"/>
                  </a:lnTo>
                  <a:lnTo>
                    <a:pt x="126" y="228"/>
                  </a:lnTo>
                  <a:lnTo>
                    <a:pt x="158" y="210"/>
                  </a:lnTo>
                  <a:lnTo>
                    <a:pt x="192" y="192"/>
                  </a:lnTo>
                  <a:lnTo>
                    <a:pt x="228" y="180"/>
                  </a:lnTo>
                  <a:lnTo>
                    <a:pt x="264" y="168"/>
                  </a:lnTo>
                  <a:lnTo>
                    <a:pt x="302" y="162"/>
                  </a:lnTo>
                  <a:lnTo>
                    <a:pt x="342" y="156"/>
                  </a:lnTo>
                  <a:lnTo>
                    <a:pt x="380" y="154"/>
                  </a:lnTo>
                  <a:lnTo>
                    <a:pt x="406" y="156"/>
                  </a:lnTo>
                  <a:lnTo>
                    <a:pt x="430" y="158"/>
                  </a:lnTo>
                  <a:lnTo>
                    <a:pt x="454" y="160"/>
                  </a:lnTo>
                  <a:lnTo>
                    <a:pt x="478" y="164"/>
                  </a:lnTo>
                  <a:lnTo>
                    <a:pt x="524" y="176"/>
                  </a:lnTo>
                  <a:lnTo>
                    <a:pt x="568" y="192"/>
                  </a:lnTo>
                  <a:lnTo>
                    <a:pt x="610" y="212"/>
                  </a:lnTo>
                  <a:lnTo>
                    <a:pt x="650" y="236"/>
                  </a:lnTo>
                  <a:lnTo>
                    <a:pt x="686" y="264"/>
                  </a:lnTo>
                  <a:lnTo>
                    <a:pt x="720" y="294"/>
                  </a:lnTo>
                  <a:lnTo>
                    <a:pt x="752" y="328"/>
                  </a:lnTo>
                  <a:lnTo>
                    <a:pt x="780" y="366"/>
                  </a:lnTo>
                  <a:lnTo>
                    <a:pt x="804" y="404"/>
                  </a:lnTo>
                  <a:lnTo>
                    <a:pt x="824" y="446"/>
                  </a:lnTo>
                  <a:lnTo>
                    <a:pt x="840" y="490"/>
                  </a:lnTo>
                  <a:lnTo>
                    <a:pt x="852" y="536"/>
                  </a:lnTo>
                  <a:lnTo>
                    <a:pt x="856" y="560"/>
                  </a:lnTo>
                  <a:lnTo>
                    <a:pt x="858" y="584"/>
                  </a:lnTo>
                  <a:lnTo>
                    <a:pt x="860" y="608"/>
                  </a:lnTo>
                  <a:lnTo>
                    <a:pt x="862" y="634"/>
                  </a:lnTo>
                  <a:lnTo>
                    <a:pt x="860" y="658"/>
                  </a:lnTo>
                  <a:lnTo>
                    <a:pt x="858" y="682"/>
                  </a:lnTo>
                  <a:lnTo>
                    <a:pt x="856" y="708"/>
                  </a:lnTo>
                  <a:lnTo>
                    <a:pt x="852" y="730"/>
                  </a:lnTo>
                  <a:lnTo>
                    <a:pt x="840" y="778"/>
                  </a:lnTo>
                  <a:lnTo>
                    <a:pt x="824" y="822"/>
                  </a:lnTo>
                  <a:lnTo>
                    <a:pt x="804" y="864"/>
                  </a:lnTo>
                  <a:lnTo>
                    <a:pt x="780" y="902"/>
                  </a:lnTo>
                  <a:lnTo>
                    <a:pt x="752" y="940"/>
                  </a:lnTo>
                  <a:lnTo>
                    <a:pt x="720" y="974"/>
                  </a:lnTo>
                  <a:lnTo>
                    <a:pt x="686" y="1004"/>
                  </a:lnTo>
                  <a:lnTo>
                    <a:pt x="650" y="1032"/>
                  </a:lnTo>
                  <a:lnTo>
                    <a:pt x="610" y="1056"/>
                  </a:lnTo>
                  <a:lnTo>
                    <a:pt x="568" y="1076"/>
                  </a:lnTo>
                  <a:lnTo>
                    <a:pt x="524" y="1092"/>
                  </a:lnTo>
                  <a:lnTo>
                    <a:pt x="478" y="1104"/>
                  </a:lnTo>
                  <a:lnTo>
                    <a:pt x="454" y="1108"/>
                  </a:lnTo>
                  <a:lnTo>
                    <a:pt x="430" y="1112"/>
                  </a:lnTo>
                  <a:lnTo>
                    <a:pt x="406" y="1114"/>
                  </a:lnTo>
                  <a:lnTo>
                    <a:pt x="380" y="1114"/>
                  </a:lnTo>
                  <a:lnTo>
                    <a:pt x="342" y="1112"/>
                  </a:lnTo>
                  <a:lnTo>
                    <a:pt x="302" y="1108"/>
                  </a:lnTo>
                  <a:lnTo>
                    <a:pt x="264" y="1100"/>
                  </a:lnTo>
                  <a:lnTo>
                    <a:pt x="228" y="1090"/>
                  </a:lnTo>
                  <a:lnTo>
                    <a:pt x="192" y="1076"/>
                  </a:lnTo>
                  <a:lnTo>
                    <a:pt x="158" y="1060"/>
                  </a:lnTo>
                  <a:lnTo>
                    <a:pt x="126" y="1042"/>
                  </a:lnTo>
                  <a:lnTo>
                    <a:pt x="96" y="1020"/>
                  </a:lnTo>
                  <a:lnTo>
                    <a:pt x="74" y="1054"/>
                  </a:lnTo>
                  <a:lnTo>
                    <a:pt x="52" y="1084"/>
                  </a:lnTo>
                  <a:lnTo>
                    <a:pt x="28" y="1114"/>
                  </a:lnTo>
                  <a:lnTo>
                    <a:pt x="2" y="1144"/>
                  </a:lnTo>
                  <a:lnTo>
                    <a:pt x="42" y="1172"/>
                  </a:lnTo>
                  <a:lnTo>
                    <a:pt x="86" y="1196"/>
                  </a:lnTo>
                  <a:lnTo>
                    <a:pt x="130" y="1218"/>
                  </a:lnTo>
                  <a:lnTo>
                    <a:pt x="178" y="1236"/>
                  </a:lnTo>
                  <a:lnTo>
                    <a:pt x="226" y="1250"/>
                  </a:lnTo>
                  <a:lnTo>
                    <a:pt x="276" y="1260"/>
                  </a:lnTo>
                  <a:lnTo>
                    <a:pt x="328" y="1266"/>
                  </a:lnTo>
                  <a:lnTo>
                    <a:pt x="380" y="1268"/>
                  </a:lnTo>
                  <a:lnTo>
                    <a:pt x="414" y="1268"/>
                  </a:lnTo>
                  <a:lnTo>
                    <a:pt x="446" y="1266"/>
                  </a:lnTo>
                  <a:lnTo>
                    <a:pt x="478" y="1262"/>
                  </a:lnTo>
                  <a:lnTo>
                    <a:pt x="508" y="1256"/>
                  </a:lnTo>
                  <a:lnTo>
                    <a:pt x="540" y="1248"/>
                  </a:lnTo>
                  <a:lnTo>
                    <a:pt x="570" y="1240"/>
                  </a:lnTo>
                  <a:lnTo>
                    <a:pt x="600" y="1230"/>
                  </a:lnTo>
                  <a:lnTo>
                    <a:pt x="628" y="1220"/>
                  </a:lnTo>
                  <a:lnTo>
                    <a:pt x="656" y="1206"/>
                  </a:lnTo>
                  <a:lnTo>
                    <a:pt x="684" y="1192"/>
                  </a:lnTo>
                  <a:lnTo>
                    <a:pt x="710" y="1178"/>
                  </a:lnTo>
                  <a:lnTo>
                    <a:pt x="736" y="1160"/>
                  </a:lnTo>
                  <a:lnTo>
                    <a:pt x="762" y="1144"/>
                  </a:lnTo>
                  <a:lnTo>
                    <a:pt x="786" y="1124"/>
                  </a:lnTo>
                  <a:lnTo>
                    <a:pt x="808" y="1104"/>
                  </a:lnTo>
                  <a:lnTo>
                    <a:pt x="830" y="1084"/>
                  </a:lnTo>
                  <a:lnTo>
                    <a:pt x="852" y="1062"/>
                  </a:lnTo>
                  <a:lnTo>
                    <a:pt x="872" y="1038"/>
                  </a:lnTo>
                  <a:lnTo>
                    <a:pt x="890" y="1014"/>
                  </a:lnTo>
                  <a:lnTo>
                    <a:pt x="908" y="990"/>
                  </a:lnTo>
                  <a:lnTo>
                    <a:pt x="924" y="964"/>
                  </a:lnTo>
                  <a:lnTo>
                    <a:pt x="940" y="938"/>
                  </a:lnTo>
                  <a:lnTo>
                    <a:pt x="954" y="910"/>
                  </a:lnTo>
                  <a:lnTo>
                    <a:pt x="966" y="882"/>
                  </a:lnTo>
                  <a:lnTo>
                    <a:pt x="978" y="852"/>
                  </a:lnTo>
                  <a:lnTo>
                    <a:pt x="988" y="824"/>
                  </a:lnTo>
                  <a:lnTo>
                    <a:pt x="996" y="792"/>
                  </a:lnTo>
                  <a:lnTo>
                    <a:pt x="1004" y="762"/>
                  </a:lnTo>
                  <a:lnTo>
                    <a:pt x="1008" y="730"/>
                  </a:lnTo>
                  <a:lnTo>
                    <a:pt x="1014" y="698"/>
                  </a:lnTo>
                  <a:lnTo>
                    <a:pt x="1016" y="666"/>
                  </a:lnTo>
                  <a:lnTo>
                    <a:pt x="1016" y="634"/>
                  </a:lnTo>
                  <a:lnTo>
                    <a:pt x="1016" y="600"/>
                  </a:lnTo>
                  <a:lnTo>
                    <a:pt x="1014" y="568"/>
                  </a:lnTo>
                  <a:lnTo>
                    <a:pt x="1008" y="536"/>
                  </a:lnTo>
                  <a:lnTo>
                    <a:pt x="1004" y="506"/>
                  </a:lnTo>
                  <a:lnTo>
                    <a:pt x="996" y="474"/>
                  </a:lnTo>
                  <a:lnTo>
                    <a:pt x="988" y="444"/>
                  </a:lnTo>
                  <a:lnTo>
                    <a:pt x="978" y="416"/>
                  </a:lnTo>
                  <a:lnTo>
                    <a:pt x="966" y="386"/>
                  </a:lnTo>
                  <a:lnTo>
                    <a:pt x="954" y="358"/>
                  </a:lnTo>
                  <a:lnTo>
                    <a:pt x="940" y="332"/>
                  </a:lnTo>
                  <a:lnTo>
                    <a:pt x="924" y="304"/>
                  </a:lnTo>
                  <a:lnTo>
                    <a:pt x="908" y="278"/>
                  </a:lnTo>
                  <a:lnTo>
                    <a:pt x="890" y="254"/>
                  </a:lnTo>
                  <a:lnTo>
                    <a:pt x="872" y="230"/>
                  </a:lnTo>
                  <a:lnTo>
                    <a:pt x="852" y="208"/>
                  </a:lnTo>
                  <a:lnTo>
                    <a:pt x="830" y="186"/>
                  </a:lnTo>
                  <a:lnTo>
                    <a:pt x="808" y="164"/>
                  </a:lnTo>
                  <a:lnTo>
                    <a:pt x="786" y="144"/>
                  </a:lnTo>
                  <a:lnTo>
                    <a:pt x="762" y="126"/>
                  </a:lnTo>
                  <a:lnTo>
                    <a:pt x="736" y="108"/>
                  </a:lnTo>
                  <a:lnTo>
                    <a:pt x="710" y="92"/>
                  </a:lnTo>
                  <a:lnTo>
                    <a:pt x="684" y="76"/>
                  </a:lnTo>
                  <a:lnTo>
                    <a:pt x="656" y="62"/>
                  </a:lnTo>
                  <a:lnTo>
                    <a:pt x="628" y="50"/>
                  </a:lnTo>
                  <a:lnTo>
                    <a:pt x="600" y="38"/>
                  </a:lnTo>
                  <a:lnTo>
                    <a:pt x="570" y="28"/>
                  </a:lnTo>
                  <a:lnTo>
                    <a:pt x="540" y="20"/>
                  </a:lnTo>
                  <a:lnTo>
                    <a:pt x="508" y="12"/>
                  </a:lnTo>
                  <a:lnTo>
                    <a:pt x="478" y="8"/>
                  </a:lnTo>
                  <a:lnTo>
                    <a:pt x="446" y="4"/>
                  </a:lnTo>
                  <a:lnTo>
                    <a:pt x="414" y="0"/>
                  </a:lnTo>
                  <a:lnTo>
                    <a:pt x="38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8" name="Freeform 9"/>
            <p:cNvSpPr>
              <a:spLocks noChangeAspect="1"/>
            </p:cNvSpPr>
            <p:nvPr userDrawn="1"/>
          </p:nvSpPr>
          <p:spPr bwMode="auto">
            <a:xfrm>
              <a:off x="4786" y="343"/>
              <a:ext cx="318" cy="315"/>
            </a:xfrm>
            <a:custGeom>
              <a:avLst/>
              <a:gdLst>
                <a:gd name="T0" fmla="*/ 602 w 1270"/>
                <a:gd name="T1" fmla="*/ 1268 h 1268"/>
                <a:gd name="T2" fmla="*/ 506 w 1270"/>
                <a:gd name="T3" fmla="*/ 1256 h 1268"/>
                <a:gd name="T4" fmla="*/ 416 w 1270"/>
                <a:gd name="T5" fmla="*/ 1230 h 1268"/>
                <a:gd name="T6" fmla="*/ 332 w 1270"/>
                <a:gd name="T7" fmla="*/ 1192 h 1268"/>
                <a:gd name="T8" fmla="*/ 254 w 1270"/>
                <a:gd name="T9" fmla="*/ 1144 h 1268"/>
                <a:gd name="T10" fmla="*/ 186 w 1270"/>
                <a:gd name="T11" fmla="*/ 1084 h 1268"/>
                <a:gd name="T12" fmla="*/ 126 w 1270"/>
                <a:gd name="T13" fmla="*/ 1014 h 1268"/>
                <a:gd name="T14" fmla="*/ 76 w 1270"/>
                <a:gd name="T15" fmla="*/ 938 h 1268"/>
                <a:gd name="T16" fmla="*/ 38 w 1270"/>
                <a:gd name="T17" fmla="*/ 852 h 1268"/>
                <a:gd name="T18" fmla="*/ 12 w 1270"/>
                <a:gd name="T19" fmla="*/ 762 h 1268"/>
                <a:gd name="T20" fmla="*/ 0 w 1270"/>
                <a:gd name="T21" fmla="*/ 666 h 1268"/>
                <a:gd name="T22" fmla="*/ 0 w 1270"/>
                <a:gd name="T23" fmla="*/ 600 h 1268"/>
                <a:gd name="T24" fmla="*/ 12 w 1270"/>
                <a:gd name="T25" fmla="*/ 506 h 1268"/>
                <a:gd name="T26" fmla="*/ 38 w 1270"/>
                <a:gd name="T27" fmla="*/ 416 h 1268"/>
                <a:gd name="T28" fmla="*/ 76 w 1270"/>
                <a:gd name="T29" fmla="*/ 332 h 1268"/>
                <a:gd name="T30" fmla="*/ 126 w 1270"/>
                <a:gd name="T31" fmla="*/ 254 h 1268"/>
                <a:gd name="T32" fmla="*/ 186 w 1270"/>
                <a:gd name="T33" fmla="*/ 186 h 1268"/>
                <a:gd name="T34" fmla="*/ 254 w 1270"/>
                <a:gd name="T35" fmla="*/ 126 h 1268"/>
                <a:gd name="T36" fmla="*/ 332 w 1270"/>
                <a:gd name="T37" fmla="*/ 76 h 1268"/>
                <a:gd name="T38" fmla="*/ 416 w 1270"/>
                <a:gd name="T39" fmla="*/ 38 h 1268"/>
                <a:gd name="T40" fmla="*/ 506 w 1270"/>
                <a:gd name="T41" fmla="*/ 12 h 1268"/>
                <a:gd name="T42" fmla="*/ 602 w 1270"/>
                <a:gd name="T43" fmla="*/ 0 h 1268"/>
                <a:gd name="T44" fmla="*/ 668 w 1270"/>
                <a:gd name="T45" fmla="*/ 0 h 1268"/>
                <a:gd name="T46" fmla="*/ 766 w 1270"/>
                <a:gd name="T47" fmla="*/ 14 h 1268"/>
                <a:gd name="T48" fmla="*/ 860 w 1270"/>
                <a:gd name="T49" fmla="*/ 40 h 1268"/>
                <a:gd name="T50" fmla="*/ 946 w 1270"/>
                <a:gd name="T51" fmla="*/ 80 h 1268"/>
                <a:gd name="T52" fmla="*/ 1024 w 1270"/>
                <a:gd name="T53" fmla="*/ 132 h 1268"/>
                <a:gd name="T54" fmla="*/ 1094 w 1270"/>
                <a:gd name="T55" fmla="*/ 196 h 1268"/>
                <a:gd name="T56" fmla="*/ 932 w 1270"/>
                <a:gd name="T57" fmla="*/ 258 h 1268"/>
                <a:gd name="T58" fmla="*/ 816 w 1270"/>
                <a:gd name="T59" fmla="*/ 190 h 1268"/>
                <a:gd name="T60" fmla="*/ 682 w 1270"/>
                <a:gd name="T61" fmla="*/ 158 h 1268"/>
                <a:gd name="T62" fmla="*/ 610 w 1270"/>
                <a:gd name="T63" fmla="*/ 156 h 1268"/>
                <a:gd name="T64" fmla="*/ 538 w 1270"/>
                <a:gd name="T65" fmla="*/ 164 h 1268"/>
                <a:gd name="T66" fmla="*/ 406 w 1270"/>
                <a:gd name="T67" fmla="*/ 212 h 1268"/>
                <a:gd name="T68" fmla="*/ 294 w 1270"/>
                <a:gd name="T69" fmla="*/ 294 h 1268"/>
                <a:gd name="T70" fmla="*/ 212 w 1270"/>
                <a:gd name="T71" fmla="*/ 404 h 1268"/>
                <a:gd name="T72" fmla="*/ 164 w 1270"/>
                <a:gd name="T73" fmla="*/ 536 h 1268"/>
                <a:gd name="T74" fmla="*/ 154 w 1270"/>
                <a:gd name="T75" fmla="*/ 608 h 1268"/>
                <a:gd name="T76" fmla="*/ 154 w 1270"/>
                <a:gd name="T77" fmla="*/ 658 h 1268"/>
                <a:gd name="T78" fmla="*/ 164 w 1270"/>
                <a:gd name="T79" fmla="*/ 730 h 1268"/>
                <a:gd name="T80" fmla="*/ 212 w 1270"/>
                <a:gd name="T81" fmla="*/ 864 h 1268"/>
                <a:gd name="T82" fmla="*/ 294 w 1270"/>
                <a:gd name="T83" fmla="*/ 974 h 1268"/>
                <a:gd name="T84" fmla="*/ 406 w 1270"/>
                <a:gd name="T85" fmla="*/ 1056 h 1268"/>
                <a:gd name="T86" fmla="*/ 538 w 1270"/>
                <a:gd name="T87" fmla="*/ 1104 h 1268"/>
                <a:gd name="T88" fmla="*/ 610 w 1270"/>
                <a:gd name="T89" fmla="*/ 1114 h 1268"/>
                <a:gd name="T90" fmla="*/ 678 w 1270"/>
                <a:gd name="T91" fmla="*/ 1112 h 1268"/>
                <a:gd name="T92" fmla="*/ 798 w 1270"/>
                <a:gd name="T93" fmla="*/ 1086 h 1268"/>
                <a:gd name="T94" fmla="*/ 904 w 1270"/>
                <a:gd name="T95" fmla="*/ 1032 h 1268"/>
                <a:gd name="T96" fmla="*/ 994 w 1270"/>
                <a:gd name="T97" fmla="*/ 954 h 1268"/>
                <a:gd name="T98" fmla="*/ 1062 w 1270"/>
                <a:gd name="T99" fmla="*/ 856 h 1268"/>
                <a:gd name="T100" fmla="*/ 1104 w 1270"/>
                <a:gd name="T101" fmla="*/ 742 h 1268"/>
                <a:gd name="T102" fmla="*/ 1268 w 1270"/>
                <a:gd name="T103" fmla="*/ 588 h 1268"/>
                <a:gd name="T104" fmla="*/ 1270 w 1270"/>
                <a:gd name="T105" fmla="*/ 634 h 1268"/>
                <a:gd name="T106" fmla="*/ 1262 w 1270"/>
                <a:gd name="T107" fmla="*/ 730 h 1268"/>
                <a:gd name="T108" fmla="*/ 1242 w 1270"/>
                <a:gd name="T109" fmla="*/ 824 h 1268"/>
                <a:gd name="T110" fmla="*/ 1208 w 1270"/>
                <a:gd name="T111" fmla="*/ 910 h 1268"/>
                <a:gd name="T112" fmla="*/ 1162 w 1270"/>
                <a:gd name="T113" fmla="*/ 990 h 1268"/>
                <a:gd name="T114" fmla="*/ 1104 w 1270"/>
                <a:gd name="T115" fmla="*/ 1062 h 1268"/>
                <a:gd name="T116" fmla="*/ 1038 w 1270"/>
                <a:gd name="T117" fmla="*/ 1124 h 1268"/>
                <a:gd name="T118" fmla="*/ 964 w 1270"/>
                <a:gd name="T119" fmla="*/ 1178 h 1268"/>
                <a:gd name="T120" fmla="*/ 882 w 1270"/>
                <a:gd name="T121" fmla="*/ 1220 h 1268"/>
                <a:gd name="T122" fmla="*/ 794 w 1270"/>
                <a:gd name="T123" fmla="*/ 1248 h 1268"/>
                <a:gd name="T124" fmla="*/ 700 w 1270"/>
                <a:gd name="T125" fmla="*/ 1266 h 12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70" h="1268">
                  <a:moveTo>
                    <a:pt x="634" y="1268"/>
                  </a:moveTo>
                  <a:lnTo>
                    <a:pt x="634" y="1268"/>
                  </a:lnTo>
                  <a:lnTo>
                    <a:pt x="602" y="1268"/>
                  </a:lnTo>
                  <a:lnTo>
                    <a:pt x="570" y="1266"/>
                  </a:lnTo>
                  <a:lnTo>
                    <a:pt x="538" y="1262"/>
                  </a:lnTo>
                  <a:lnTo>
                    <a:pt x="506" y="1256"/>
                  </a:lnTo>
                  <a:lnTo>
                    <a:pt x="476" y="1248"/>
                  </a:lnTo>
                  <a:lnTo>
                    <a:pt x="446" y="1240"/>
                  </a:lnTo>
                  <a:lnTo>
                    <a:pt x="416" y="1230"/>
                  </a:lnTo>
                  <a:lnTo>
                    <a:pt x="388" y="1220"/>
                  </a:lnTo>
                  <a:lnTo>
                    <a:pt x="360" y="1206"/>
                  </a:lnTo>
                  <a:lnTo>
                    <a:pt x="332" y="1192"/>
                  </a:lnTo>
                  <a:lnTo>
                    <a:pt x="306" y="1178"/>
                  </a:lnTo>
                  <a:lnTo>
                    <a:pt x="280" y="1160"/>
                  </a:lnTo>
                  <a:lnTo>
                    <a:pt x="254" y="1144"/>
                  </a:lnTo>
                  <a:lnTo>
                    <a:pt x="230" y="1124"/>
                  </a:lnTo>
                  <a:lnTo>
                    <a:pt x="208" y="1104"/>
                  </a:lnTo>
                  <a:lnTo>
                    <a:pt x="186" y="1084"/>
                  </a:lnTo>
                  <a:lnTo>
                    <a:pt x="164" y="1062"/>
                  </a:lnTo>
                  <a:lnTo>
                    <a:pt x="144" y="1038"/>
                  </a:lnTo>
                  <a:lnTo>
                    <a:pt x="126" y="1014"/>
                  </a:lnTo>
                  <a:lnTo>
                    <a:pt x="108" y="990"/>
                  </a:lnTo>
                  <a:lnTo>
                    <a:pt x="92" y="964"/>
                  </a:lnTo>
                  <a:lnTo>
                    <a:pt x="76" y="938"/>
                  </a:lnTo>
                  <a:lnTo>
                    <a:pt x="62" y="910"/>
                  </a:lnTo>
                  <a:lnTo>
                    <a:pt x="50" y="882"/>
                  </a:lnTo>
                  <a:lnTo>
                    <a:pt x="38" y="852"/>
                  </a:lnTo>
                  <a:lnTo>
                    <a:pt x="28" y="824"/>
                  </a:lnTo>
                  <a:lnTo>
                    <a:pt x="20" y="792"/>
                  </a:lnTo>
                  <a:lnTo>
                    <a:pt x="12" y="762"/>
                  </a:lnTo>
                  <a:lnTo>
                    <a:pt x="6" y="730"/>
                  </a:lnTo>
                  <a:lnTo>
                    <a:pt x="2" y="698"/>
                  </a:lnTo>
                  <a:lnTo>
                    <a:pt x="0" y="666"/>
                  </a:lnTo>
                  <a:lnTo>
                    <a:pt x="0" y="634"/>
                  </a:lnTo>
                  <a:lnTo>
                    <a:pt x="0" y="600"/>
                  </a:lnTo>
                  <a:lnTo>
                    <a:pt x="2" y="568"/>
                  </a:lnTo>
                  <a:lnTo>
                    <a:pt x="6" y="536"/>
                  </a:lnTo>
                  <a:lnTo>
                    <a:pt x="12" y="506"/>
                  </a:lnTo>
                  <a:lnTo>
                    <a:pt x="20" y="474"/>
                  </a:lnTo>
                  <a:lnTo>
                    <a:pt x="28" y="444"/>
                  </a:lnTo>
                  <a:lnTo>
                    <a:pt x="38" y="416"/>
                  </a:lnTo>
                  <a:lnTo>
                    <a:pt x="50" y="386"/>
                  </a:lnTo>
                  <a:lnTo>
                    <a:pt x="62" y="358"/>
                  </a:lnTo>
                  <a:lnTo>
                    <a:pt x="76" y="332"/>
                  </a:lnTo>
                  <a:lnTo>
                    <a:pt x="92" y="304"/>
                  </a:lnTo>
                  <a:lnTo>
                    <a:pt x="108" y="278"/>
                  </a:lnTo>
                  <a:lnTo>
                    <a:pt x="126" y="254"/>
                  </a:lnTo>
                  <a:lnTo>
                    <a:pt x="144" y="230"/>
                  </a:lnTo>
                  <a:lnTo>
                    <a:pt x="164" y="208"/>
                  </a:lnTo>
                  <a:lnTo>
                    <a:pt x="186" y="186"/>
                  </a:lnTo>
                  <a:lnTo>
                    <a:pt x="208" y="164"/>
                  </a:lnTo>
                  <a:lnTo>
                    <a:pt x="230" y="144"/>
                  </a:lnTo>
                  <a:lnTo>
                    <a:pt x="254" y="126"/>
                  </a:lnTo>
                  <a:lnTo>
                    <a:pt x="280" y="108"/>
                  </a:lnTo>
                  <a:lnTo>
                    <a:pt x="306" y="92"/>
                  </a:lnTo>
                  <a:lnTo>
                    <a:pt x="332" y="76"/>
                  </a:lnTo>
                  <a:lnTo>
                    <a:pt x="360" y="62"/>
                  </a:lnTo>
                  <a:lnTo>
                    <a:pt x="388" y="50"/>
                  </a:lnTo>
                  <a:lnTo>
                    <a:pt x="416" y="38"/>
                  </a:lnTo>
                  <a:lnTo>
                    <a:pt x="446" y="28"/>
                  </a:lnTo>
                  <a:lnTo>
                    <a:pt x="476" y="20"/>
                  </a:lnTo>
                  <a:lnTo>
                    <a:pt x="506" y="12"/>
                  </a:lnTo>
                  <a:lnTo>
                    <a:pt x="538" y="8"/>
                  </a:lnTo>
                  <a:lnTo>
                    <a:pt x="570" y="4"/>
                  </a:lnTo>
                  <a:lnTo>
                    <a:pt x="602" y="0"/>
                  </a:lnTo>
                  <a:lnTo>
                    <a:pt x="634" y="0"/>
                  </a:lnTo>
                  <a:lnTo>
                    <a:pt x="668" y="0"/>
                  </a:lnTo>
                  <a:lnTo>
                    <a:pt x="702" y="4"/>
                  </a:lnTo>
                  <a:lnTo>
                    <a:pt x="734" y="8"/>
                  </a:lnTo>
                  <a:lnTo>
                    <a:pt x="766" y="14"/>
                  </a:lnTo>
                  <a:lnTo>
                    <a:pt x="798" y="20"/>
                  </a:lnTo>
                  <a:lnTo>
                    <a:pt x="828" y="30"/>
                  </a:lnTo>
                  <a:lnTo>
                    <a:pt x="860" y="40"/>
                  </a:lnTo>
                  <a:lnTo>
                    <a:pt x="888" y="52"/>
                  </a:lnTo>
                  <a:lnTo>
                    <a:pt x="918" y="66"/>
                  </a:lnTo>
                  <a:lnTo>
                    <a:pt x="946" y="80"/>
                  </a:lnTo>
                  <a:lnTo>
                    <a:pt x="972" y="96"/>
                  </a:lnTo>
                  <a:lnTo>
                    <a:pt x="1000" y="114"/>
                  </a:lnTo>
                  <a:lnTo>
                    <a:pt x="1024" y="132"/>
                  </a:lnTo>
                  <a:lnTo>
                    <a:pt x="1048" y="152"/>
                  </a:lnTo>
                  <a:lnTo>
                    <a:pt x="1072" y="174"/>
                  </a:lnTo>
                  <a:lnTo>
                    <a:pt x="1094" y="196"/>
                  </a:lnTo>
                  <a:lnTo>
                    <a:pt x="966" y="286"/>
                  </a:lnTo>
                  <a:lnTo>
                    <a:pt x="932" y="258"/>
                  </a:lnTo>
                  <a:lnTo>
                    <a:pt x="896" y="232"/>
                  </a:lnTo>
                  <a:lnTo>
                    <a:pt x="858" y="210"/>
                  </a:lnTo>
                  <a:lnTo>
                    <a:pt x="816" y="190"/>
                  </a:lnTo>
                  <a:lnTo>
                    <a:pt x="774" y="176"/>
                  </a:lnTo>
                  <a:lnTo>
                    <a:pt x="728" y="164"/>
                  </a:lnTo>
                  <a:lnTo>
                    <a:pt x="682" y="158"/>
                  </a:lnTo>
                  <a:lnTo>
                    <a:pt x="634" y="154"/>
                  </a:lnTo>
                  <a:lnTo>
                    <a:pt x="610" y="156"/>
                  </a:lnTo>
                  <a:lnTo>
                    <a:pt x="586" y="158"/>
                  </a:lnTo>
                  <a:lnTo>
                    <a:pt x="562" y="160"/>
                  </a:lnTo>
                  <a:lnTo>
                    <a:pt x="538" y="164"/>
                  </a:lnTo>
                  <a:lnTo>
                    <a:pt x="492" y="176"/>
                  </a:lnTo>
                  <a:lnTo>
                    <a:pt x="448" y="192"/>
                  </a:lnTo>
                  <a:lnTo>
                    <a:pt x="406" y="212"/>
                  </a:lnTo>
                  <a:lnTo>
                    <a:pt x="366" y="236"/>
                  </a:lnTo>
                  <a:lnTo>
                    <a:pt x="328" y="264"/>
                  </a:lnTo>
                  <a:lnTo>
                    <a:pt x="294" y="294"/>
                  </a:lnTo>
                  <a:lnTo>
                    <a:pt x="264" y="328"/>
                  </a:lnTo>
                  <a:lnTo>
                    <a:pt x="236" y="366"/>
                  </a:lnTo>
                  <a:lnTo>
                    <a:pt x="212" y="404"/>
                  </a:lnTo>
                  <a:lnTo>
                    <a:pt x="192" y="446"/>
                  </a:lnTo>
                  <a:lnTo>
                    <a:pt x="176" y="490"/>
                  </a:lnTo>
                  <a:lnTo>
                    <a:pt x="164" y="536"/>
                  </a:lnTo>
                  <a:lnTo>
                    <a:pt x="160" y="560"/>
                  </a:lnTo>
                  <a:lnTo>
                    <a:pt x="156" y="584"/>
                  </a:lnTo>
                  <a:lnTo>
                    <a:pt x="154" y="608"/>
                  </a:lnTo>
                  <a:lnTo>
                    <a:pt x="154" y="634"/>
                  </a:lnTo>
                  <a:lnTo>
                    <a:pt x="154" y="658"/>
                  </a:lnTo>
                  <a:lnTo>
                    <a:pt x="156" y="682"/>
                  </a:lnTo>
                  <a:lnTo>
                    <a:pt x="160" y="708"/>
                  </a:lnTo>
                  <a:lnTo>
                    <a:pt x="164" y="730"/>
                  </a:lnTo>
                  <a:lnTo>
                    <a:pt x="176" y="778"/>
                  </a:lnTo>
                  <a:lnTo>
                    <a:pt x="192" y="822"/>
                  </a:lnTo>
                  <a:lnTo>
                    <a:pt x="212" y="864"/>
                  </a:lnTo>
                  <a:lnTo>
                    <a:pt x="236" y="902"/>
                  </a:lnTo>
                  <a:lnTo>
                    <a:pt x="264" y="940"/>
                  </a:lnTo>
                  <a:lnTo>
                    <a:pt x="294" y="974"/>
                  </a:lnTo>
                  <a:lnTo>
                    <a:pt x="328" y="1004"/>
                  </a:lnTo>
                  <a:lnTo>
                    <a:pt x="366" y="1032"/>
                  </a:lnTo>
                  <a:lnTo>
                    <a:pt x="406" y="1056"/>
                  </a:lnTo>
                  <a:lnTo>
                    <a:pt x="448" y="1076"/>
                  </a:lnTo>
                  <a:lnTo>
                    <a:pt x="492" y="1092"/>
                  </a:lnTo>
                  <a:lnTo>
                    <a:pt x="538" y="1104"/>
                  </a:lnTo>
                  <a:lnTo>
                    <a:pt x="562" y="1108"/>
                  </a:lnTo>
                  <a:lnTo>
                    <a:pt x="586" y="1112"/>
                  </a:lnTo>
                  <a:lnTo>
                    <a:pt x="610" y="1114"/>
                  </a:lnTo>
                  <a:lnTo>
                    <a:pt x="634" y="1114"/>
                  </a:lnTo>
                  <a:lnTo>
                    <a:pt x="678" y="1112"/>
                  </a:lnTo>
                  <a:lnTo>
                    <a:pt x="718" y="1106"/>
                  </a:lnTo>
                  <a:lnTo>
                    <a:pt x="758" y="1098"/>
                  </a:lnTo>
                  <a:lnTo>
                    <a:pt x="798" y="1086"/>
                  </a:lnTo>
                  <a:lnTo>
                    <a:pt x="836" y="1070"/>
                  </a:lnTo>
                  <a:lnTo>
                    <a:pt x="870" y="1052"/>
                  </a:lnTo>
                  <a:lnTo>
                    <a:pt x="904" y="1032"/>
                  </a:lnTo>
                  <a:lnTo>
                    <a:pt x="936" y="1008"/>
                  </a:lnTo>
                  <a:lnTo>
                    <a:pt x="966" y="982"/>
                  </a:lnTo>
                  <a:lnTo>
                    <a:pt x="994" y="954"/>
                  </a:lnTo>
                  <a:lnTo>
                    <a:pt x="1018" y="924"/>
                  </a:lnTo>
                  <a:lnTo>
                    <a:pt x="1042" y="892"/>
                  </a:lnTo>
                  <a:lnTo>
                    <a:pt x="1062" y="856"/>
                  </a:lnTo>
                  <a:lnTo>
                    <a:pt x="1078" y="820"/>
                  </a:lnTo>
                  <a:lnTo>
                    <a:pt x="1092" y="782"/>
                  </a:lnTo>
                  <a:lnTo>
                    <a:pt x="1104" y="742"/>
                  </a:lnTo>
                  <a:lnTo>
                    <a:pt x="758" y="742"/>
                  </a:lnTo>
                  <a:lnTo>
                    <a:pt x="758" y="588"/>
                  </a:lnTo>
                  <a:lnTo>
                    <a:pt x="1268" y="588"/>
                  </a:lnTo>
                  <a:lnTo>
                    <a:pt x="1270" y="634"/>
                  </a:lnTo>
                  <a:lnTo>
                    <a:pt x="1270" y="666"/>
                  </a:lnTo>
                  <a:lnTo>
                    <a:pt x="1266" y="698"/>
                  </a:lnTo>
                  <a:lnTo>
                    <a:pt x="1262" y="730"/>
                  </a:lnTo>
                  <a:lnTo>
                    <a:pt x="1258" y="762"/>
                  </a:lnTo>
                  <a:lnTo>
                    <a:pt x="1250" y="792"/>
                  </a:lnTo>
                  <a:lnTo>
                    <a:pt x="1242" y="824"/>
                  </a:lnTo>
                  <a:lnTo>
                    <a:pt x="1232" y="852"/>
                  </a:lnTo>
                  <a:lnTo>
                    <a:pt x="1220" y="882"/>
                  </a:lnTo>
                  <a:lnTo>
                    <a:pt x="1208" y="910"/>
                  </a:lnTo>
                  <a:lnTo>
                    <a:pt x="1194" y="938"/>
                  </a:lnTo>
                  <a:lnTo>
                    <a:pt x="1178" y="964"/>
                  </a:lnTo>
                  <a:lnTo>
                    <a:pt x="1162" y="990"/>
                  </a:lnTo>
                  <a:lnTo>
                    <a:pt x="1144" y="1014"/>
                  </a:lnTo>
                  <a:lnTo>
                    <a:pt x="1124" y="1038"/>
                  </a:lnTo>
                  <a:lnTo>
                    <a:pt x="1104" y="1062"/>
                  </a:lnTo>
                  <a:lnTo>
                    <a:pt x="1084" y="1084"/>
                  </a:lnTo>
                  <a:lnTo>
                    <a:pt x="1062" y="1104"/>
                  </a:lnTo>
                  <a:lnTo>
                    <a:pt x="1038" y="1124"/>
                  </a:lnTo>
                  <a:lnTo>
                    <a:pt x="1014" y="1144"/>
                  </a:lnTo>
                  <a:lnTo>
                    <a:pt x="990" y="1160"/>
                  </a:lnTo>
                  <a:lnTo>
                    <a:pt x="964" y="1178"/>
                  </a:lnTo>
                  <a:lnTo>
                    <a:pt x="938" y="1192"/>
                  </a:lnTo>
                  <a:lnTo>
                    <a:pt x="910" y="1206"/>
                  </a:lnTo>
                  <a:lnTo>
                    <a:pt x="882" y="1220"/>
                  </a:lnTo>
                  <a:lnTo>
                    <a:pt x="854" y="1230"/>
                  </a:lnTo>
                  <a:lnTo>
                    <a:pt x="824" y="1240"/>
                  </a:lnTo>
                  <a:lnTo>
                    <a:pt x="794" y="1248"/>
                  </a:lnTo>
                  <a:lnTo>
                    <a:pt x="762" y="1256"/>
                  </a:lnTo>
                  <a:lnTo>
                    <a:pt x="732" y="1262"/>
                  </a:lnTo>
                  <a:lnTo>
                    <a:pt x="700" y="1266"/>
                  </a:lnTo>
                  <a:lnTo>
                    <a:pt x="668" y="1268"/>
                  </a:lnTo>
                  <a:lnTo>
                    <a:pt x="634" y="126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9" name="Freeform 10"/>
            <p:cNvSpPr>
              <a:spLocks noChangeAspect="1" noEditPoints="1"/>
            </p:cNvSpPr>
            <p:nvPr userDrawn="1"/>
          </p:nvSpPr>
          <p:spPr bwMode="auto">
            <a:xfrm>
              <a:off x="5260" y="669"/>
              <a:ext cx="36" cy="54"/>
            </a:xfrm>
            <a:custGeom>
              <a:avLst/>
              <a:gdLst>
                <a:gd name="T0" fmla="*/ 70 w 148"/>
                <a:gd name="T1" fmla="*/ 108 h 214"/>
                <a:gd name="T2" fmla="*/ 96 w 148"/>
                <a:gd name="T3" fmla="*/ 96 h 214"/>
                <a:gd name="T4" fmla="*/ 96 w 148"/>
                <a:gd name="T5" fmla="*/ 96 h 214"/>
                <a:gd name="T6" fmla="*/ 106 w 148"/>
                <a:gd name="T7" fmla="*/ 86 h 214"/>
                <a:gd name="T8" fmla="*/ 110 w 148"/>
                <a:gd name="T9" fmla="*/ 82 h 214"/>
                <a:gd name="T10" fmla="*/ 114 w 148"/>
                <a:gd name="T11" fmla="*/ 76 h 214"/>
                <a:gd name="T12" fmla="*/ 116 w 148"/>
                <a:gd name="T13" fmla="*/ 68 h 214"/>
                <a:gd name="T14" fmla="*/ 118 w 148"/>
                <a:gd name="T15" fmla="*/ 62 h 214"/>
                <a:gd name="T16" fmla="*/ 116 w 148"/>
                <a:gd name="T17" fmla="*/ 54 h 214"/>
                <a:gd name="T18" fmla="*/ 112 w 148"/>
                <a:gd name="T19" fmla="*/ 46 h 214"/>
                <a:gd name="T20" fmla="*/ 112 w 148"/>
                <a:gd name="T21" fmla="*/ 46 h 214"/>
                <a:gd name="T22" fmla="*/ 108 w 148"/>
                <a:gd name="T23" fmla="*/ 38 h 214"/>
                <a:gd name="T24" fmla="*/ 102 w 148"/>
                <a:gd name="T25" fmla="*/ 34 h 214"/>
                <a:gd name="T26" fmla="*/ 94 w 148"/>
                <a:gd name="T27" fmla="*/ 30 h 214"/>
                <a:gd name="T28" fmla="*/ 86 w 148"/>
                <a:gd name="T29" fmla="*/ 30 h 214"/>
                <a:gd name="T30" fmla="*/ 78 w 148"/>
                <a:gd name="T31" fmla="*/ 30 h 214"/>
                <a:gd name="T32" fmla="*/ 72 w 148"/>
                <a:gd name="T33" fmla="*/ 32 h 214"/>
                <a:gd name="T34" fmla="*/ 58 w 148"/>
                <a:gd name="T35" fmla="*/ 38 h 214"/>
                <a:gd name="T36" fmla="*/ 36 w 148"/>
                <a:gd name="T37" fmla="*/ 48 h 214"/>
                <a:gd name="T38" fmla="*/ 70 w 148"/>
                <a:gd name="T39" fmla="*/ 108 h 214"/>
                <a:gd name="T40" fmla="*/ 0 w 148"/>
                <a:gd name="T41" fmla="*/ 42 h 214"/>
                <a:gd name="T42" fmla="*/ 46 w 148"/>
                <a:gd name="T43" fmla="*/ 16 h 214"/>
                <a:gd name="T44" fmla="*/ 46 w 148"/>
                <a:gd name="T45" fmla="*/ 16 h 214"/>
                <a:gd name="T46" fmla="*/ 58 w 148"/>
                <a:gd name="T47" fmla="*/ 8 h 214"/>
                <a:gd name="T48" fmla="*/ 72 w 148"/>
                <a:gd name="T49" fmla="*/ 4 h 214"/>
                <a:gd name="T50" fmla="*/ 84 w 148"/>
                <a:gd name="T51" fmla="*/ 2 h 214"/>
                <a:gd name="T52" fmla="*/ 96 w 148"/>
                <a:gd name="T53" fmla="*/ 0 h 214"/>
                <a:gd name="T54" fmla="*/ 108 w 148"/>
                <a:gd name="T55" fmla="*/ 4 h 214"/>
                <a:gd name="T56" fmla="*/ 120 w 148"/>
                <a:gd name="T57" fmla="*/ 8 h 214"/>
                <a:gd name="T58" fmla="*/ 130 w 148"/>
                <a:gd name="T59" fmla="*/ 18 h 214"/>
                <a:gd name="T60" fmla="*/ 140 w 148"/>
                <a:gd name="T61" fmla="*/ 30 h 214"/>
                <a:gd name="T62" fmla="*/ 140 w 148"/>
                <a:gd name="T63" fmla="*/ 30 h 214"/>
                <a:gd name="T64" fmla="*/ 146 w 148"/>
                <a:gd name="T65" fmla="*/ 44 h 214"/>
                <a:gd name="T66" fmla="*/ 148 w 148"/>
                <a:gd name="T67" fmla="*/ 58 h 214"/>
                <a:gd name="T68" fmla="*/ 146 w 148"/>
                <a:gd name="T69" fmla="*/ 70 h 214"/>
                <a:gd name="T70" fmla="*/ 142 w 148"/>
                <a:gd name="T71" fmla="*/ 82 h 214"/>
                <a:gd name="T72" fmla="*/ 136 w 148"/>
                <a:gd name="T73" fmla="*/ 92 h 214"/>
                <a:gd name="T74" fmla="*/ 128 w 148"/>
                <a:gd name="T75" fmla="*/ 102 h 214"/>
                <a:gd name="T76" fmla="*/ 118 w 148"/>
                <a:gd name="T77" fmla="*/ 110 h 214"/>
                <a:gd name="T78" fmla="*/ 108 w 148"/>
                <a:gd name="T79" fmla="*/ 118 h 214"/>
                <a:gd name="T80" fmla="*/ 84 w 148"/>
                <a:gd name="T81" fmla="*/ 130 h 214"/>
                <a:gd name="T82" fmla="*/ 122 w 148"/>
                <a:gd name="T83" fmla="*/ 200 h 214"/>
                <a:gd name="T84" fmla="*/ 98 w 148"/>
                <a:gd name="T85" fmla="*/ 214 h 214"/>
                <a:gd name="T86" fmla="*/ 0 w 148"/>
                <a:gd name="T87" fmla="*/ 42 h 21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48" h="214">
                  <a:moveTo>
                    <a:pt x="70" y="108"/>
                  </a:moveTo>
                  <a:lnTo>
                    <a:pt x="96" y="96"/>
                  </a:lnTo>
                  <a:lnTo>
                    <a:pt x="106" y="86"/>
                  </a:lnTo>
                  <a:lnTo>
                    <a:pt x="110" y="82"/>
                  </a:lnTo>
                  <a:lnTo>
                    <a:pt x="114" y="76"/>
                  </a:lnTo>
                  <a:lnTo>
                    <a:pt x="116" y="68"/>
                  </a:lnTo>
                  <a:lnTo>
                    <a:pt x="118" y="62"/>
                  </a:lnTo>
                  <a:lnTo>
                    <a:pt x="116" y="54"/>
                  </a:lnTo>
                  <a:lnTo>
                    <a:pt x="112" y="46"/>
                  </a:lnTo>
                  <a:lnTo>
                    <a:pt x="108" y="38"/>
                  </a:lnTo>
                  <a:lnTo>
                    <a:pt x="102" y="34"/>
                  </a:lnTo>
                  <a:lnTo>
                    <a:pt x="94" y="30"/>
                  </a:lnTo>
                  <a:lnTo>
                    <a:pt x="86" y="30"/>
                  </a:lnTo>
                  <a:lnTo>
                    <a:pt x="78" y="30"/>
                  </a:lnTo>
                  <a:lnTo>
                    <a:pt x="72" y="32"/>
                  </a:lnTo>
                  <a:lnTo>
                    <a:pt x="58" y="38"/>
                  </a:lnTo>
                  <a:lnTo>
                    <a:pt x="36" y="48"/>
                  </a:lnTo>
                  <a:lnTo>
                    <a:pt x="70" y="108"/>
                  </a:lnTo>
                  <a:close/>
                  <a:moveTo>
                    <a:pt x="0" y="42"/>
                  </a:moveTo>
                  <a:lnTo>
                    <a:pt x="46" y="16"/>
                  </a:lnTo>
                  <a:lnTo>
                    <a:pt x="58" y="8"/>
                  </a:lnTo>
                  <a:lnTo>
                    <a:pt x="72" y="4"/>
                  </a:lnTo>
                  <a:lnTo>
                    <a:pt x="84" y="2"/>
                  </a:lnTo>
                  <a:lnTo>
                    <a:pt x="96" y="0"/>
                  </a:lnTo>
                  <a:lnTo>
                    <a:pt x="108" y="4"/>
                  </a:lnTo>
                  <a:lnTo>
                    <a:pt x="120" y="8"/>
                  </a:lnTo>
                  <a:lnTo>
                    <a:pt x="130" y="18"/>
                  </a:lnTo>
                  <a:lnTo>
                    <a:pt x="140" y="30"/>
                  </a:lnTo>
                  <a:lnTo>
                    <a:pt x="146" y="44"/>
                  </a:lnTo>
                  <a:lnTo>
                    <a:pt x="148" y="58"/>
                  </a:lnTo>
                  <a:lnTo>
                    <a:pt x="146" y="70"/>
                  </a:lnTo>
                  <a:lnTo>
                    <a:pt x="142" y="82"/>
                  </a:lnTo>
                  <a:lnTo>
                    <a:pt x="136" y="92"/>
                  </a:lnTo>
                  <a:lnTo>
                    <a:pt x="128" y="102"/>
                  </a:lnTo>
                  <a:lnTo>
                    <a:pt x="118" y="110"/>
                  </a:lnTo>
                  <a:lnTo>
                    <a:pt x="108" y="118"/>
                  </a:lnTo>
                  <a:lnTo>
                    <a:pt x="84" y="130"/>
                  </a:lnTo>
                  <a:lnTo>
                    <a:pt x="122" y="200"/>
                  </a:lnTo>
                  <a:lnTo>
                    <a:pt x="98" y="214"/>
                  </a:lnTo>
                  <a:lnTo>
                    <a:pt x="0" y="4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10" name="Freeform 11"/>
            <p:cNvSpPr>
              <a:spLocks noChangeAspect="1"/>
            </p:cNvSpPr>
            <p:nvPr userDrawn="1"/>
          </p:nvSpPr>
          <p:spPr bwMode="auto">
            <a:xfrm>
              <a:off x="5306" y="643"/>
              <a:ext cx="54" cy="41"/>
            </a:xfrm>
            <a:custGeom>
              <a:avLst/>
              <a:gdLst>
                <a:gd name="T0" fmla="*/ 0 w 218"/>
                <a:gd name="T1" fmla="*/ 20 h 162"/>
                <a:gd name="T2" fmla="*/ 20 w 218"/>
                <a:gd name="T3" fmla="*/ 0 h 162"/>
                <a:gd name="T4" fmla="*/ 142 w 218"/>
                <a:gd name="T5" fmla="*/ 124 h 162"/>
                <a:gd name="T6" fmla="*/ 200 w 218"/>
                <a:gd name="T7" fmla="*/ 66 h 162"/>
                <a:gd name="T8" fmla="*/ 218 w 218"/>
                <a:gd name="T9" fmla="*/ 84 h 162"/>
                <a:gd name="T10" fmla="*/ 138 w 218"/>
                <a:gd name="T11" fmla="*/ 162 h 162"/>
                <a:gd name="T12" fmla="*/ 0 w 218"/>
                <a:gd name="T13" fmla="*/ 20 h 1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8" h="162">
                  <a:moveTo>
                    <a:pt x="0" y="20"/>
                  </a:moveTo>
                  <a:lnTo>
                    <a:pt x="20" y="0"/>
                  </a:lnTo>
                  <a:lnTo>
                    <a:pt x="142" y="124"/>
                  </a:lnTo>
                  <a:lnTo>
                    <a:pt x="200" y="66"/>
                  </a:lnTo>
                  <a:lnTo>
                    <a:pt x="218" y="84"/>
                  </a:lnTo>
                  <a:lnTo>
                    <a:pt x="138" y="162"/>
                  </a:lnTo>
                  <a:lnTo>
                    <a:pt x="0" y="2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11" name="Freeform 12"/>
            <p:cNvSpPr>
              <a:spLocks noChangeAspect="1"/>
            </p:cNvSpPr>
            <p:nvPr userDrawn="1"/>
          </p:nvSpPr>
          <p:spPr bwMode="auto">
            <a:xfrm>
              <a:off x="5339" y="587"/>
              <a:ext cx="55" cy="49"/>
            </a:xfrm>
            <a:custGeom>
              <a:avLst/>
              <a:gdLst>
                <a:gd name="T0" fmla="*/ 0 w 226"/>
                <a:gd name="T1" fmla="*/ 94 h 194"/>
                <a:gd name="T2" fmla="*/ 56 w 226"/>
                <a:gd name="T3" fmla="*/ 0 h 194"/>
                <a:gd name="T4" fmla="*/ 78 w 226"/>
                <a:gd name="T5" fmla="*/ 12 h 194"/>
                <a:gd name="T6" fmla="*/ 36 w 226"/>
                <a:gd name="T7" fmla="*/ 82 h 194"/>
                <a:gd name="T8" fmla="*/ 86 w 226"/>
                <a:gd name="T9" fmla="*/ 112 h 194"/>
                <a:gd name="T10" fmla="*/ 124 w 226"/>
                <a:gd name="T11" fmla="*/ 48 h 194"/>
                <a:gd name="T12" fmla="*/ 146 w 226"/>
                <a:gd name="T13" fmla="*/ 60 h 194"/>
                <a:gd name="T14" fmla="*/ 108 w 226"/>
                <a:gd name="T15" fmla="*/ 124 h 194"/>
                <a:gd name="T16" fmla="*/ 164 w 226"/>
                <a:gd name="T17" fmla="*/ 158 h 194"/>
                <a:gd name="T18" fmla="*/ 206 w 226"/>
                <a:gd name="T19" fmla="*/ 86 h 194"/>
                <a:gd name="T20" fmla="*/ 226 w 226"/>
                <a:gd name="T21" fmla="*/ 98 h 194"/>
                <a:gd name="T22" fmla="*/ 172 w 226"/>
                <a:gd name="T23" fmla="*/ 194 h 194"/>
                <a:gd name="T24" fmla="*/ 0 w 226"/>
                <a:gd name="T25" fmla="*/ 94 h 1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6" h="194">
                  <a:moveTo>
                    <a:pt x="0" y="94"/>
                  </a:moveTo>
                  <a:lnTo>
                    <a:pt x="56" y="0"/>
                  </a:lnTo>
                  <a:lnTo>
                    <a:pt x="78" y="12"/>
                  </a:lnTo>
                  <a:lnTo>
                    <a:pt x="36" y="82"/>
                  </a:lnTo>
                  <a:lnTo>
                    <a:pt x="86" y="112"/>
                  </a:lnTo>
                  <a:lnTo>
                    <a:pt x="124" y="48"/>
                  </a:lnTo>
                  <a:lnTo>
                    <a:pt x="146" y="60"/>
                  </a:lnTo>
                  <a:lnTo>
                    <a:pt x="108" y="124"/>
                  </a:lnTo>
                  <a:lnTo>
                    <a:pt x="164" y="158"/>
                  </a:lnTo>
                  <a:lnTo>
                    <a:pt x="206" y="86"/>
                  </a:lnTo>
                  <a:lnTo>
                    <a:pt x="226" y="98"/>
                  </a:lnTo>
                  <a:lnTo>
                    <a:pt x="172" y="194"/>
                  </a:lnTo>
                  <a:lnTo>
                    <a:pt x="0" y="9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12" name="Freeform 13"/>
            <p:cNvSpPr>
              <a:spLocks noChangeAspect="1"/>
            </p:cNvSpPr>
            <p:nvPr userDrawn="1"/>
          </p:nvSpPr>
          <p:spPr bwMode="auto">
            <a:xfrm>
              <a:off x="5362" y="554"/>
              <a:ext cx="50" cy="22"/>
            </a:xfrm>
            <a:custGeom>
              <a:avLst/>
              <a:gdLst>
                <a:gd name="T0" fmla="*/ 0 w 198"/>
                <a:gd name="T1" fmla="*/ 28 h 86"/>
                <a:gd name="T2" fmla="*/ 8 w 198"/>
                <a:gd name="T3" fmla="*/ 0 h 86"/>
                <a:gd name="T4" fmla="*/ 198 w 198"/>
                <a:gd name="T5" fmla="*/ 60 h 86"/>
                <a:gd name="T6" fmla="*/ 190 w 198"/>
                <a:gd name="T7" fmla="*/ 86 h 86"/>
                <a:gd name="T8" fmla="*/ 0 w 198"/>
                <a:gd name="T9" fmla="*/ 28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8" h="86">
                  <a:moveTo>
                    <a:pt x="0" y="28"/>
                  </a:moveTo>
                  <a:lnTo>
                    <a:pt x="8" y="0"/>
                  </a:lnTo>
                  <a:lnTo>
                    <a:pt x="198" y="60"/>
                  </a:lnTo>
                  <a:lnTo>
                    <a:pt x="190" y="86"/>
                  </a:lnTo>
                  <a:lnTo>
                    <a:pt x="0" y="2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13" name="Freeform 14"/>
            <p:cNvSpPr>
              <a:spLocks noChangeAspect="1" noEditPoints="1"/>
            </p:cNvSpPr>
            <p:nvPr userDrawn="1"/>
          </p:nvSpPr>
          <p:spPr bwMode="auto">
            <a:xfrm>
              <a:off x="5371" y="488"/>
              <a:ext cx="50" cy="41"/>
            </a:xfrm>
            <a:custGeom>
              <a:avLst/>
              <a:gdLst>
                <a:gd name="T0" fmla="*/ 174 w 200"/>
                <a:gd name="T1" fmla="*/ 138 h 168"/>
                <a:gd name="T2" fmla="*/ 174 w 200"/>
                <a:gd name="T3" fmla="*/ 108 h 168"/>
                <a:gd name="T4" fmla="*/ 174 w 200"/>
                <a:gd name="T5" fmla="*/ 108 h 168"/>
                <a:gd name="T6" fmla="*/ 174 w 200"/>
                <a:gd name="T7" fmla="*/ 90 h 168"/>
                <a:gd name="T8" fmla="*/ 172 w 200"/>
                <a:gd name="T9" fmla="*/ 76 h 168"/>
                <a:gd name="T10" fmla="*/ 166 w 200"/>
                <a:gd name="T11" fmla="*/ 62 h 168"/>
                <a:gd name="T12" fmla="*/ 158 w 200"/>
                <a:gd name="T13" fmla="*/ 52 h 168"/>
                <a:gd name="T14" fmla="*/ 148 w 200"/>
                <a:gd name="T15" fmla="*/ 42 h 168"/>
                <a:gd name="T16" fmla="*/ 136 w 200"/>
                <a:gd name="T17" fmla="*/ 36 h 168"/>
                <a:gd name="T18" fmla="*/ 122 w 200"/>
                <a:gd name="T19" fmla="*/ 32 h 168"/>
                <a:gd name="T20" fmla="*/ 104 w 200"/>
                <a:gd name="T21" fmla="*/ 30 h 168"/>
                <a:gd name="T22" fmla="*/ 104 w 200"/>
                <a:gd name="T23" fmla="*/ 30 h 168"/>
                <a:gd name="T24" fmla="*/ 86 w 200"/>
                <a:gd name="T25" fmla="*/ 30 h 168"/>
                <a:gd name="T26" fmla="*/ 72 w 200"/>
                <a:gd name="T27" fmla="*/ 34 h 168"/>
                <a:gd name="T28" fmla="*/ 60 w 200"/>
                <a:gd name="T29" fmla="*/ 40 h 168"/>
                <a:gd name="T30" fmla="*/ 48 w 200"/>
                <a:gd name="T31" fmla="*/ 48 h 168"/>
                <a:gd name="T32" fmla="*/ 40 w 200"/>
                <a:gd name="T33" fmla="*/ 58 h 168"/>
                <a:gd name="T34" fmla="*/ 34 w 200"/>
                <a:gd name="T35" fmla="*/ 70 h 168"/>
                <a:gd name="T36" fmla="*/ 28 w 200"/>
                <a:gd name="T37" fmla="*/ 84 h 168"/>
                <a:gd name="T38" fmla="*/ 26 w 200"/>
                <a:gd name="T39" fmla="*/ 98 h 168"/>
                <a:gd name="T40" fmla="*/ 26 w 200"/>
                <a:gd name="T41" fmla="*/ 132 h 168"/>
                <a:gd name="T42" fmla="*/ 174 w 200"/>
                <a:gd name="T43" fmla="*/ 138 h 168"/>
                <a:gd name="T44" fmla="*/ 0 w 200"/>
                <a:gd name="T45" fmla="*/ 160 h 168"/>
                <a:gd name="T46" fmla="*/ 2 w 200"/>
                <a:gd name="T47" fmla="*/ 100 h 168"/>
                <a:gd name="T48" fmla="*/ 2 w 200"/>
                <a:gd name="T49" fmla="*/ 100 h 168"/>
                <a:gd name="T50" fmla="*/ 4 w 200"/>
                <a:gd name="T51" fmla="*/ 80 h 168"/>
                <a:gd name="T52" fmla="*/ 10 w 200"/>
                <a:gd name="T53" fmla="*/ 60 h 168"/>
                <a:gd name="T54" fmla="*/ 18 w 200"/>
                <a:gd name="T55" fmla="*/ 42 h 168"/>
                <a:gd name="T56" fmla="*/ 30 w 200"/>
                <a:gd name="T57" fmla="*/ 28 h 168"/>
                <a:gd name="T58" fmla="*/ 46 w 200"/>
                <a:gd name="T59" fmla="*/ 14 h 168"/>
                <a:gd name="T60" fmla="*/ 62 w 200"/>
                <a:gd name="T61" fmla="*/ 6 h 168"/>
                <a:gd name="T62" fmla="*/ 82 w 200"/>
                <a:gd name="T63" fmla="*/ 0 h 168"/>
                <a:gd name="T64" fmla="*/ 104 w 200"/>
                <a:gd name="T65" fmla="*/ 0 h 168"/>
                <a:gd name="T66" fmla="*/ 104 w 200"/>
                <a:gd name="T67" fmla="*/ 0 h 168"/>
                <a:gd name="T68" fmla="*/ 126 w 200"/>
                <a:gd name="T69" fmla="*/ 2 h 168"/>
                <a:gd name="T70" fmla="*/ 146 w 200"/>
                <a:gd name="T71" fmla="*/ 8 h 168"/>
                <a:gd name="T72" fmla="*/ 164 w 200"/>
                <a:gd name="T73" fmla="*/ 18 h 168"/>
                <a:gd name="T74" fmla="*/ 178 w 200"/>
                <a:gd name="T75" fmla="*/ 30 h 168"/>
                <a:gd name="T76" fmla="*/ 188 w 200"/>
                <a:gd name="T77" fmla="*/ 46 h 168"/>
                <a:gd name="T78" fmla="*/ 196 w 200"/>
                <a:gd name="T79" fmla="*/ 64 h 168"/>
                <a:gd name="T80" fmla="*/ 200 w 200"/>
                <a:gd name="T81" fmla="*/ 86 h 168"/>
                <a:gd name="T82" fmla="*/ 200 w 200"/>
                <a:gd name="T83" fmla="*/ 110 h 168"/>
                <a:gd name="T84" fmla="*/ 198 w 200"/>
                <a:gd name="T85" fmla="*/ 168 h 168"/>
                <a:gd name="T86" fmla="*/ 0 w 200"/>
                <a:gd name="T87" fmla="*/ 160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00" h="168">
                  <a:moveTo>
                    <a:pt x="174" y="138"/>
                  </a:moveTo>
                  <a:lnTo>
                    <a:pt x="174" y="108"/>
                  </a:lnTo>
                  <a:lnTo>
                    <a:pt x="174" y="90"/>
                  </a:lnTo>
                  <a:lnTo>
                    <a:pt x="172" y="76"/>
                  </a:lnTo>
                  <a:lnTo>
                    <a:pt x="166" y="62"/>
                  </a:lnTo>
                  <a:lnTo>
                    <a:pt x="158" y="52"/>
                  </a:lnTo>
                  <a:lnTo>
                    <a:pt x="148" y="42"/>
                  </a:lnTo>
                  <a:lnTo>
                    <a:pt x="136" y="36"/>
                  </a:lnTo>
                  <a:lnTo>
                    <a:pt x="122" y="32"/>
                  </a:lnTo>
                  <a:lnTo>
                    <a:pt x="104" y="30"/>
                  </a:lnTo>
                  <a:lnTo>
                    <a:pt x="86" y="30"/>
                  </a:lnTo>
                  <a:lnTo>
                    <a:pt x="72" y="34"/>
                  </a:lnTo>
                  <a:lnTo>
                    <a:pt x="60" y="40"/>
                  </a:lnTo>
                  <a:lnTo>
                    <a:pt x="48" y="48"/>
                  </a:lnTo>
                  <a:lnTo>
                    <a:pt x="40" y="58"/>
                  </a:lnTo>
                  <a:lnTo>
                    <a:pt x="34" y="70"/>
                  </a:lnTo>
                  <a:lnTo>
                    <a:pt x="28" y="84"/>
                  </a:lnTo>
                  <a:lnTo>
                    <a:pt x="26" y="98"/>
                  </a:lnTo>
                  <a:lnTo>
                    <a:pt x="26" y="132"/>
                  </a:lnTo>
                  <a:lnTo>
                    <a:pt x="174" y="138"/>
                  </a:lnTo>
                  <a:close/>
                  <a:moveTo>
                    <a:pt x="0" y="160"/>
                  </a:moveTo>
                  <a:lnTo>
                    <a:pt x="2" y="100"/>
                  </a:lnTo>
                  <a:lnTo>
                    <a:pt x="4" y="80"/>
                  </a:lnTo>
                  <a:lnTo>
                    <a:pt x="10" y="60"/>
                  </a:lnTo>
                  <a:lnTo>
                    <a:pt x="18" y="42"/>
                  </a:lnTo>
                  <a:lnTo>
                    <a:pt x="30" y="28"/>
                  </a:lnTo>
                  <a:lnTo>
                    <a:pt x="46" y="14"/>
                  </a:lnTo>
                  <a:lnTo>
                    <a:pt x="62" y="6"/>
                  </a:lnTo>
                  <a:lnTo>
                    <a:pt x="82" y="0"/>
                  </a:lnTo>
                  <a:lnTo>
                    <a:pt x="104" y="0"/>
                  </a:lnTo>
                  <a:lnTo>
                    <a:pt x="126" y="2"/>
                  </a:lnTo>
                  <a:lnTo>
                    <a:pt x="146" y="8"/>
                  </a:lnTo>
                  <a:lnTo>
                    <a:pt x="164" y="18"/>
                  </a:lnTo>
                  <a:lnTo>
                    <a:pt x="178" y="30"/>
                  </a:lnTo>
                  <a:lnTo>
                    <a:pt x="188" y="46"/>
                  </a:lnTo>
                  <a:lnTo>
                    <a:pt x="196" y="64"/>
                  </a:lnTo>
                  <a:lnTo>
                    <a:pt x="200" y="86"/>
                  </a:lnTo>
                  <a:lnTo>
                    <a:pt x="200" y="110"/>
                  </a:lnTo>
                  <a:lnTo>
                    <a:pt x="198" y="168"/>
                  </a:lnTo>
                  <a:lnTo>
                    <a:pt x="0" y="16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14" name="Freeform 15"/>
            <p:cNvSpPr>
              <a:spLocks noChangeAspect="1"/>
            </p:cNvSpPr>
            <p:nvPr userDrawn="1"/>
          </p:nvSpPr>
          <p:spPr bwMode="auto">
            <a:xfrm>
              <a:off x="5367" y="447"/>
              <a:ext cx="50" cy="17"/>
            </a:xfrm>
            <a:custGeom>
              <a:avLst/>
              <a:gdLst>
                <a:gd name="T0" fmla="*/ 6 w 200"/>
                <a:gd name="T1" fmla="*/ 70 h 70"/>
                <a:gd name="T2" fmla="*/ 0 w 200"/>
                <a:gd name="T3" fmla="*/ 42 h 70"/>
                <a:gd name="T4" fmla="*/ 194 w 200"/>
                <a:gd name="T5" fmla="*/ 0 h 70"/>
                <a:gd name="T6" fmla="*/ 200 w 200"/>
                <a:gd name="T7" fmla="*/ 28 h 70"/>
                <a:gd name="T8" fmla="*/ 6 w 200"/>
                <a:gd name="T9" fmla="*/ 70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 h="70">
                  <a:moveTo>
                    <a:pt x="6" y="70"/>
                  </a:moveTo>
                  <a:lnTo>
                    <a:pt x="0" y="42"/>
                  </a:lnTo>
                  <a:lnTo>
                    <a:pt x="194" y="0"/>
                  </a:lnTo>
                  <a:lnTo>
                    <a:pt x="200" y="28"/>
                  </a:lnTo>
                  <a:lnTo>
                    <a:pt x="6" y="7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15" name="Freeform 16"/>
            <p:cNvSpPr>
              <a:spLocks noChangeAspect="1"/>
            </p:cNvSpPr>
            <p:nvPr userDrawn="1"/>
          </p:nvSpPr>
          <p:spPr bwMode="auto">
            <a:xfrm>
              <a:off x="5343" y="373"/>
              <a:ext cx="61" cy="58"/>
            </a:xfrm>
            <a:custGeom>
              <a:avLst/>
              <a:gdLst>
                <a:gd name="T0" fmla="*/ 70 w 246"/>
                <a:gd name="T1" fmla="*/ 226 h 226"/>
                <a:gd name="T2" fmla="*/ 52 w 246"/>
                <a:gd name="T3" fmla="*/ 192 h 226"/>
                <a:gd name="T4" fmla="*/ 156 w 246"/>
                <a:gd name="T5" fmla="*/ 42 h 226"/>
                <a:gd name="T6" fmla="*/ 156 w 246"/>
                <a:gd name="T7" fmla="*/ 42 h 226"/>
                <a:gd name="T8" fmla="*/ 12 w 246"/>
                <a:gd name="T9" fmla="*/ 114 h 226"/>
                <a:gd name="T10" fmla="*/ 0 w 246"/>
                <a:gd name="T11" fmla="*/ 88 h 226"/>
                <a:gd name="T12" fmla="*/ 176 w 246"/>
                <a:gd name="T13" fmla="*/ 0 h 226"/>
                <a:gd name="T14" fmla="*/ 194 w 246"/>
                <a:gd name="T15" fmla="*/ 32 h 226"/>
                <a:gd name="T16" fmla="*/ 88 w 246"/>
                <a:gd name="T17" fmla="*/ 186 h 226"/>
                <a:gd name="T18" fmla="*/ 88 w 246"/>
                <a:gd name="T19" fmla="*/ 186 h 226"/>
                <a:gd name="T20" fmla="*/ 234 w 246"/>
                <a:gd name="T21" fmla="*/ 112 h 226"/>
                <a:gd name="T22" fmla="*/ 246 w 246"/>
                <a:gd name="T23" fmla="*/ 138 h 226"/>
                <a:gd name="T24" fmla="*/ 70 w 246"/>
                <a:gd name="T25" fmla="*/ 226 h 2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6" h="226">
                  <a:moveTo>
                    <a:pt x="70" y="226"/>
                  </a:moveTo>
                  <a:lnTo>
                    <a:pt x="52" y="192"/>
                  </a:lnTo>
                  <a:lnTo>
                    <a:pt x="156" y="42"/>
                  </a:lnTo>
                  <a:lnTo>
                    <a:pt x="12" y="114"/>
                  </a:lnTo>
                  <a:lnTo>
                    <a:pt x="0" y="88"/>
                  </a:lnTo>
                  <a:lnTo>
                    <a:pt x="176" y="0"/>
                  </a:lnTo>
                  <a:lnTo>
                    <a:pt x="194" y="32"/>
                  </a:lnTo>
                  <a:lnTo>
                    <a:pt x="88" y="186"/>
                  </a:lnTo>
                  <a:lnTo>
                    <a:pt x="234" y="112"/>
                  </a:lnTo>
                  <a:lnTo>
                    <a:pt x="246" y="138"/>
                  </a:lnTo>
                  <a:lnTo>
                    <a:pt x="70" y="22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16" name="Freeform 17"/>
            <p:cNvSpPr>
              <a:spLocks noChangeAspect="1"/>
            </p:cNvSpPr>
            <p:nvPr userDrawn="1"/>
          </p:nvSpPr>
          <p:spPr bwMode="auto">
            <a:xfrm>
              <a:off x="5301" y="313"/>
              <a:ext cx="54" cy="54"/>
            </a:xfrm>
            <a:custGeom>
              <a:avLst/>
              <a:gdLst>
                <a:gd name="T0" fmla="*/ 22 w 212"/>
                <a:gd name="T1" fmla="*/ 116 h 216"/>
                <a:gd name="T2" fmla="*/ 22 w 212"/>
                <a:gd name="T3" fmla="*/ 116 h 216"/>
                <a:gd name="T4" fmla="*/ 26 w 212"/>
                <a:gd name="T5" fmla="*/ 128 h 216"/>
                <a:gd name="T6" fmla="*/ 30 w 212"/>
                <a:gd name="T7" fmla="*/ 140 h 216"/>
                <a:gd name="T8" fmla="*/ 40 w 212"/>
                <a:gd name="T9" fmla="*/ 152 h 216"/>
                <a:gd name="T10" fmla="*/ 52 w 212"/>
                <a:gd name="T11" fmla="*/ 164 h 216"/>
                <a:gd name="T12" fmla="*/ 52 w 212"/>
                <a:gd name="T13" fmla="*/ 164 h 216"/>
                <a:gd name="T14" fmla="*/ 64 w 212"/>
                <a:gd name="T15" fmla="*/ 174 h 216"/>
                <a:gd name="T16" fmla="*/ 78 w 212"/>
                <a:gd name="T17" fmla="*/ 182 h 216"/>
                <a:gd name="T18" fmla="*/ 92 w 212"/>
                <a:gd name="T19" fmla="*/ 186 h 216"/>
                <a:gd name="T20" fmla="*/ 106 w 212"/>
                <a:gd name="T21" fmla="*/ 186 h 216"/>
                <a:gd name="T22" fmla="*/ 120 w 212"/>
                <a:gd name="T23" fmla="*/ 186 h 216"/>
                <a:gd name="T24" fmla="*/ 134 w 212"/>
                <a:gd name="T25" fmla="*/ 180 h 216"/>
                <a:gd name="T26" fmla="*/ 148 w 212"/>
                <a:gd name="T27" fmla="*/ 172 h 216"/>
                <a:gd name="T28" fmla="*/ 160 w 212"/>
                <a:gd name="T29" fmla="*/ 162 h 216"/>
                <a:gd name="T30" fmla="*/ 160 w 212"/>
                <a:gd name="T31" fmla="*/ 162 h 216"/>
                <a:gd name="T32" fmla="*/ 170 w 212"/>
                <a:gd name="T33" fmla="*/ 150 h 216"/>
                <a:gd name="T34" fmla="*/ 178 w 212"/>
                <a:gd name="T35" fmla="*/ 136 h 216"/>
                <a:gd name="T36" fmla="*/ 182 w 212"/>
                <a:gd name="T37" fmla="*/ 120 h 216"/>
                <a:gd name="T38" fmla="*/ 184 w 212"/>
                <a:gd name="T39" fmla="*/ 106 h 216"/>
                <a:gd name="T40" fmla="*/ 182 w 212"/>
                <a:gd name="T41" fmla="*/ 92 h 216"/>
                <a:gd name="T42" fmla="*/ 178 w 212"/>
                <a:gd name="T43" fmla="*/ 78 h 216"/>
                <a:gd name="T44" fmla="*/ 170 w 212"/>
                <a:gd name="T45" fmla="*/ 66 h 216"/>
                <a:gd name="T46" fmla="*/ 160 w 212"/>
                <a:gd name="T47" fmla="*/ 54 h 216"/>
                <a:gd name="T48" fmla="*/ 160 w 212"/>
                <a:gd name="T49" fmla="*/ 54 h 216"/>
                <a:gd name="T50" fmla="*/ 144 w 212"/>
                <a:gd name="T51" fmla="*/ 40 h 216"/>
                <a:gd name="T52" fmla="*/ 136 w 212"/>
                <a:gd name="T53" fmla="*/ 34 h 216"/>
                <a:gd name="T54" fmla="*/ 94 w 212"/>
                <a:gd name="T55" fmla="*/ 78 h 216"/>
                <a:gd name="T56" fmla="*/ 124 w 212"/>
                <a:gd name="T57" fmla="*/ 106 h 216"/>
                <a:gd name="T58" fmla="*/ 106 w 212"/>
                <a:gd name="T59" fmla="*/ 124 h 216"/>
                <a:gd name="T60" fmla="*/ 56 w 212"/>
                <a:gd name="T61" fmla="*/ 74 h 216"/>
                <a:gd name="T62" fmla="*/ 128 w 212"/>
                <a:gd name="T63" fmla="*/ 0 h 216"/>
                <a:gd name="T64" fmla="*/ 128 w 212"/>
                <a:gd name="T65" fmla="*/ 0 h 216"/>
                <a:gd name="T66" fmla="*/ 150 w 212"/>
                <a:gd name="T67" fmla="*/ 12 h 216"/>
                <a:gd name="T68" fmla="*/ 162 w 212"/>
                <a:gd name="T69" fmla="*/ 22 h 216"/>
                <a:gd name="T70" fmla="*/ 178 w 212"/>
                <a:gd name="T71" fmla="*/ 36 h 216"/>
                <a:gd name="T72" fmla="*/ 178 w 212"/>
                <a:gd name="T73" fmla="*/ 36 h 216"/>
                <a:gd name="T74" fmla="*/ 192 w 212"/>
                <a:gd name="T75" fmla="*/ 54 h 216"/>
                <a:gd name="T76" fmla="*/ 204 w 212"/>
                <a:gd name="T77" fmla="*/ 72 h 216"/>
                <a:gd name="T78" fmla="*/ 210 w 212"/>
                <a:gd name="T79" fmla="*/ 90 h 216"/>
                <a:gd name="T80" fmla="*/ 212 w 212"/>
                <a:gd name="T81" fmla="*/ 110 h 216"/>
                <a:gd name="T82" fmla="*/ 210 w 212"/>
                <a:gd name="T83" fmla="*/ 128 h 216"/>
                <a:gd name="T84" fmla="*/ 206 w 212"/>
                <a:gd name="T85" fmla="*/ 148 h 216"/>
                <a:gd name="T86" fmla="*/ 194 w 212"/>
                <a:gd name="T87" fmla="*/ 166 h 216"/>
                <a:gd name="T88" fmla="*/ 180 w 212"/>
                <a:gd name="T89" fmla="*/ 184 h 216"/>
                <a:gd name="T90" fmla="*/ 180 w 212"/>
                <a:gd name="T91" fmla="*/ 184 h 216"/>
                <a:gd name="T92" fmla="*/ 164 w 212"/>
                <a:gd name="T93" fmla="*/ 198 h 216"/>
                <a:gd name="T94" fmla="*/ 146 w 212"/>
                <a:gd name="T95" fmla="*/ 208 h 216"/>
                <a:gd name="T96" fmla="*/ 126 w 212"/>
                <a:gd name="T97" fmla="*/ 214 h 216"/>
                <a:gd name="T98" fmla="*/ 108 w 212"/>
                <a:gd name="T99" fmla="*/ 216 h 216"/>
                <a:gd name="T100" fmla="*/ 88 w 212"/>
                <a:gd name="T101" fmla="*/ 214 h 216"/>
                <a:gd name="T102" fmla="*/ 70 w 212"/>
                <a:gd name="T103" fmla="*/ 208 h 216"/>
                <a:gd name="T104" fmla="*/ 52 w 212"/>
                <a:gd name="T105" fmla="*/ 196 h 216"/>
                <a:gd name="T106" fmla="*/ 34 w 212"/>
                <a:gd name="T107" fmla="*/ 182 h 216"/>
                <a:gd name="T108" fmla="*/ 34 w 212"/>
                <a:gd name="T109" fmla="*/ 182 h 216"/>
                <a:gd name="T110" fmla="*/ 22 w 212"/>
                <a:gd name="T111" fmla="*/ 170 h 216"/>
                <a:gd name="T112" fmla="*/ 12 w 212"/>
                <a:gd name="T113" fmla="*/ 158 h 216"/>
                <a:gd name="T114" fmla="*/ 0 w 212"/>
                <a:gd name="T115" fmla="*/ 136 h 216"/>
                <a:gd name="T116" fmla="*/ 22 w 212"/>
                <a:gd name="T117" fmla="*/ 116 h 2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12" h="216">
                  <a:moveTo>
                    <a:pt x="22" y="116"/>
                  </a:moveTo>
                  <a:lnTo>
                    <a:pt x="22" y="116"/>
                  </a:lnTo>
                  <a:lnTo>
                    <a:pt x="26" y="128"/>
                  </a:lnTo>
                  <a:lnTo>
                    <a:pt x="30" y="140"/>
                  </a:lnTo>
                  <a:lnTo>
                    <a:pt x="40" y="152"/>
                  </a:lnTo>
                  <a:lnTo>
                    <a:pt x="52" y="164"/>
                  </a:lnTo>
                  <a:lnTo>
                    <a:pt x="64" y="174"/>
                  </a:lnTo>
                  <a:lnTo>
                    <a:pt x="78" y="182"/>
                  </a:lnTo>
                  <a:lnTo>
                    <a:pt x="92" y="186"/>
                  </a:lnTo>
                  <a:lnTo>
                    <a:pt x="106" y="186"/>
                  </a:lnTo>
                  <a:lnTo>
                    <a:pt x="120" y="186"/>
                  </a:lnTo>
                  <a:lnTo>
                    <a:pt x="134" y="180"/>
                  </a:lnTo>
                  <a:lnTo>
                    <a:pt x="148" y="172"/>
                  </a:lnTo>
                  <a:lnTo>
                    <a:pt x="160" y="162"/>
                  </a:lnTo>
                  <a:lnTo>
                    <a:pt x="170" y="150"/>
                  </a:lnTo>
                  <a:lnTo>
                    <a:pt x="178" y="136"/>
                  </a:lnTo>
                  <a:lnTo>
                    <a:pt x="182" y="120"/>
                  </a:lnTo>
                  <a:lnTo>
                    <a:pt x="184" y="106"/>
                  </a:lnTo>
                  <a:lnTo>
                    <a:pt x="182" y="92"/>
                  </a:lnTo>
                  <a:lnTo>
                    <a:pt x="178" y="78"/>
                  </a:lnTo>
                  <a:lnTo>
                    <a:pt x="170" y="66"/>
                  </a:lnTo>
                  <a:lnTo>
                    <a:pt x="160" y="54"/>
                  </a:lnTo>
                  <a:lnTo>
                    <a:pt x="144" y="40"/>
                  </a:lnTo>
                  <a:lnTo>
                    <a:pt x="136" y="34"/>
                  </a:lnTo>
                  <a:lnTo>
                    <a:pt x="94" y="78"/>
                  </a:lnTo>
                  <a:lnTo>
                    <a:pt x="124" y="106"/>
                  </a:lnTo>
                  <a:lnTo>
                    <a:pt x="106" y="124"/>
                  </a:lnTo>
                  <a:lnTo>
                    <a:pt x="56" y="74"/>
                  </a:lnTo>
                  <a:lnTo>
                    <a:pt x="128" y="0"/>
                  </a:lnTo>
                  <a:lnTo>
                    <a:pt x="150" y="12"/>
                  </a:lnTo>
                  <a:lnTo>
                    <a:pt x="162" y="22"/>
                  </a:lnTo>
                  <a:lnTo>
                    <a:pt x="178" y="36"/>
                  </a:lnTo>
                  <a:lnTo>
                    <a:pt x="192" y="54"/>
                  </a:lnTo>
                  <a:lnTo>
                    <a:pt x="204" y="72"/>
                  </a:lnTo>
                  <a:lnTo>
                    <a:pt x="210" y="90"/>
                  </a:lnTo>
                  <a:lnTo>
                    <a:pt x="212" y="110"/>
                  </a:lnTo>
                  <a:lnTo>
                    <a:pt x="210" y="128"/>
                  </a:lnTo>
                  <a:lnTo>
                    <a:pt x="206" y="148"/>
                  </a:lnTo>
                  <a:lnTo>
                    <a:pt x="194" y="166"/>
                  </a:lnTo>
                  <a:lnTo>
                    <a:pt x="180" y="184"/>
                  </a:lnTo>
                  <a:lnTo>
                    <a:pt x="164" y="198"/>
                  </a:lnTo>
                  <a:lnTo>
                    <a:pt x="146" y="208"/>
                  </a:lnTo>
                  <a:lnTo>
                    <a:pt x="126" y="214"/>
                  </a:lnTo>
                  <a:lnTo>
                    <a:pt x="108" y="216"/>
                  </a:lnTo>
                  <a:lnTo>
                    <a:pt x="88" y="214"/>
                  </a:lnTo>
                  <a:lnTo>
                    <a:pt x="70" y="208"/>
                  </a:lnTo>
                  <a:lnTo>
                    <a:pt x="52" y="196"/>
                  </a:lnTo>
                  <a:lnTo>
                    <a:pt x="34" y="182"/>
                  </a:lnTo>
                  <a:lnTo>
                    <a:pt x="22" y="170"/>
                  </a:lnTo>
                  <a:lnTo>
                    <a:pt x="12" y="158"/>
                  </a:lnTo>
                  <a:lnTo>
                    <a:pt x="0" y="136"/>
                  </a:lnTo>
                  <a:lnTo>
                    <a:pt x="22" y="11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17" name="Freeform 18"/>
            <p:cNvSpPr>
              <a:spLocks noChangeAspect="1"/>
            </p:cNvSpPr>
            <p:nvPr userDrawn="1"/>
          </p:nvSpPr>
          <p:spPr bwMode="auto">
            <a:xfrm>
              <a:off x="5253" y="276"/>
              <a:ext cx="48" cy="56"/>
            </a:xfrm>
            <a:custGeom>
              <a:avLst/>
              <a:gdLst>
                <a:gd name="T0" fmla="*/ 98 w 190"/>
                <a:gd name="T1" fmla="*/ 226 h 226"/>
                <a:gd name="T2" fmla="*/ 0 w 190"/>
                <a:gd name="T3" fmla="*/ 176 h 226"/>
                <a:gd name="T4" fmla="*/ 12 w 190"/>
                <a:gd name="T5" fmla="*/ 154 h 226"/>
                <a:gd name="T6" fmla="*/ 84 w 190"/>
                <a:gd name="T7" fmla="*/ 192 h 226"/>
                <a:gd name="T8" fmla="*/ 112 w 190"/>
                <a:gd name="T9" fmla="*/ 140 h 226"/>
                <a:gd name="T10" fmla="*/ 44 w 190"/>
                <a:gd name="T11" fmla="*/ 106 h 226"/>
                <a:gd name="T12" fmla="*/ 56 w 190"/>
                <a:gd name="T13" fmla="*/ 82 h 226"/>
                <a:gd name="T14" fmla="*/ 122 w 190"/>
                <a:gd name="T15" fmla="*/ 118 h 226"/>
                <a:gd name="T16" fmla="*/ 152 w 190"/>
                <a:gd name="T17" fmla="*/ 60 h 226"/>
                <a:gd name="T18" fmla="*/ 78 w 190"/>
                <a:gd name="T19" fmla="*/ 22 h 226"/>
                <a:gd name="T20" fmla="*/ 90 w 190"/>
                <a:gd name="T21" fmla="*/ 0 h 226"/>
                <a:gd name="T22" fmla="*/ 190 w 190"/>
                <a:gd name="T23" fmla="*/ 50 h 226"/>
                <a:gd name="T24" fmla="*/ 98 w 190"/>
                <a:gd name="T25" fmla="*/ 226 h 2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226">
                  <a:moveTo>
                    <a:pt x="98" y="226"/>
                  </a:moveTo>
                  <a:lnTo>
                    <a:pt x="0" y="176"/>
                  </a:lnTo>
                  <a:lnTo>
                    <a:pt x="12" y="154"/>
                  </a:lnTo>
                  <a:lnTo>
                    <a:pt x="84" y="192"/>
                  </a:lnTo>
                  <a:lnTo>
                    <a:pt x="112" y="140"/>
                  </a:lnTo>
                  <a:lnTo>
                    <a:pt x="44" y="106"/>
                  </a:lnTo>
                  <a:lnTo>
                    <a:pt x="56" y="82"/>
                  </a:lnTo>
                  <a:lnTo>
                    <a:pt x="122" y="118"/>
                  </a:lnTo>
                  <a:lnTo>
                    <a:pt x="152" y="60"/>
                  </a:lnTo>
                  <a:lnTo>
                    <a:pt x="78" y="22"/>
                  </a:lnTo>
                  <a:lnTo>
                    <a:pt x="90" y="0"/>
                  </a:lnTo>
                  <a:lnTo>
                    <a:pt x="190" y="50"/>
                  </a:lnTo>
                  <a:lnTo>
                    <a:pt x="98" y="22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18" name="Freeform 19"/>
            <p:cNvSpPr>
              <a:spLocks noChangeAspect="1"/>
            </p:cNvSpPr>
            <p:nvPr userDrawn="1"/>
          </p:nvSpPr>
          <p:spPr bwMode="auto">
            <a:xfrm>
              <a:off x="5191" y="255"/>
              <a:ext cx="46" cy="56"/>
            </a:xfrm>
            <a:custGeom>
              <a:avLst/>
              <a:gdLst>
                <a:gd name="T0" fmla="*/ 152 w 188"/>
                <a:gd name="T1" fmla="*/ 222 h 222"/>
                <a:gd name="T2" fmla="*/ 114 w 188"/>
                <a:gd name="T3" fmla="*/ 216 h 222"/>
                <a:gd name="T4" fmla="*/ 56 w 188"/>
                <a:gd name="T5" fmla="*/ 44 h 222"/>
                <a:gd name="T6" fmla="*/ 56 w 188"/>
                <a:gd name="T7" fmla="*/ 44 h 222"/>
                <a:gd name="T8" fmla="*/ 28 w 188"/>
                <a:gd name="T9" fmla="*/ 200 h 222"/>
                <a:gd name="T10" fmla="*/ 0 w 188"/>
                <a:gd name="T11" fmla="*/ 196 h 222"/>
                <a:gd name="T12" fmla="*/ 34 w 188"/>
                <a:gd name="T13" fmla="*/ 0 h 222"/>
                <a:gd name="T14" fmla="*/ 70 w 188"/>
                <a:gd name="T15" fmla="*/ 6 h 222"/>
                <a:gd name="T16" fmla="*/ 130 w 188"/>
                <a:gd name="T17" fmla="*/ 182 h 222"/>
                <a:gd name="T18" fmla="*/ 130 w 188"/>
                <a:gd name="T19" fmla="*/ 182 h 222"/>
                <a:gd name="T20" fmla="*/ 160 w 188"/>
                <a:gd name="T21" fmla="*/ 22 h 222"/>
                <a:gd name="T22" fmla="*/ 188 w 188"/>
                <a:gd name="T23" fmla="*/ 28 h 222"/>
                <a:gd name="T24" fmla="*/ 152 w 188"/>
                <a:gd name="T25" fmla="*/ 222 h 2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8" h="222">
                  <a:moveTo>
                    <a:pt x="152" y="222"/>
                  </a:moveTo>
                  <a:lnTo>
                    <a:pt x="114" y="216"/>
                  </a:lnTo>
                  <a:lnTo>
                    <a:pt x="56" y="44"/>
                  </a:lnTo>
                  <a:lnTo>
                    <a:pt x="28" y="200"/>
                  </a:lnTo>
                  <a:lnTo>
                    <a:pt x="0" y="196"/>
                  </a:lnTo>
                  <a:lnTo>
                    <a:pt x="34" y="0"/>
                  </a:lnTo>
                  <a:lnTo>
                    <a:pt x="70" y="6"/>
                  </a:lnTo>
                  <a:lnTo>
                    <a:pt x="130" y="182"/>
                  </a:lnTo>
                  <a:lnTo>
                    <a:pt x="160" y="22"/>
                  </a:lnTo>
                  <a:lnTo>
                    <a:pt x="188" y="28"/>
                  </a:lnTo>
                  <a:lnTo>
                    <a:pt x="152" y="22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sp>
          <p:nvSpPr>
            <p:cNvPr id="19" name="Freeform 20"/>
            <p:cNvSpPr>
              <a:spLocks noChangeAspect="1" noEditPoints="1"/>
            </p:cNvSpPr>
            <p:nvPr userDrawn="1"/>
          </p:nvSpPr>
          <p:spPr bwMode="auto">
            <a:xfrm>
              <a:off x="5197" y="694"/>
              <a:ext cx="48" cy="50"/>
            </a:xfrm>
            <a:custGeom>
              <a:avLst/>
              <a:gdLst>
                <a:gd name="T0" fmla="*/ 112 w 192"/>
                <a:gd name="T1" fmla="*/ 178 h 206"/>
                <a:gd name="T2" fmla="*/ 140 w 192"/>
                <a:gd name="T3" fmla="*/ 166 h 206"/>
                <a:gd name="T4" fmla="*/ 156 w 192"/>
                <a:gd name="T5" fmla="*/ 144 h 206"/>
                <a:gd name="T6" fmla="*/ 162 w 192"/>
                <a:gd name="T7" fmla="*/ 118 h 206"/>
                <a:gd name="T8" fmla="*/ 160 w 192"/>
                <a:gd name="T9" fmla="*/ 88 h 206"/>
                <a:gd name="T10" fmla="*/ 156 w 192"/>
                <a:gd name="T11" fmla="*/ 74 h 206"/>
                <a:gd name="T12" fmla="*/ 144 w 192"/>
                <a:gd name="T13" fmla="*/ 50 h 206"/>
                <a:gd name="T14" fmla="*/ 122 w 192"/>
                <a:gd name="T15" fmla="*/ 32 h 206"/>
                <a:gd name="T16" fmla="*/ 96 w 192"/>
                <a:gd name="T17" fmla="*/ 24 h 206"/>
                <a:gd name="T18" fmla="*/ 80 w 192"/>
                <a:gd name="T19" fmla="*/ 26 h 206"/>
                <a:gd name="T20" fmla="*/ 54 w 192"/>
                <a:gd name="T21" fmla="*/ 38 h 206"/>
                <a:gd name="T22" fmla="*/ 38 w 192"/>
                <a:gd name="T23" fmla="*/ 60 h 206"/>
                <a:gd name="T24" fmla="*/ 30 w 192"/>
                <a:gd name="T25" fmla="*/ 86 h 206"/>
                <a:gd name="T26" fmla="*/ 32 w 192"/>
                <a:gd name="T27" fmla="*/ 116 h 206"/>
                <a:gd name="T28" fmla="*/ 36 w 192"/>
                <a:gd name="T29" fmla="*/ 130 h 206"/>
                <a:gd name="T30" fmla="*/ 50 w 192"/>
                <a:gd name="T31" fmla="*/ 154 h 206"/>
                <a:gd name="T32" fmla="*/ 70 w 192"/>
                <a:gd name="T33" fmla="*/ 172 h 206"/>
                <a:gd name="T34" fmla="*/ 96 w 192"/>
                <a:gd name="T35" fmla="*/ 180 h 206"/>
                <a:gd name="T36" fmla="*/ 112 w 192"/>
                <a:gd name="T37" fmla="*/ 178 h 206"/>
                <a:gd name="T38" fmla="*/ 76 w 192"/>
                <a:gd name="T39" fmla="*/ 2 h 206"/>
                <a:gd name="T40" fmla="*/ 116 w 192"/>
                <a:gd name="T41" fmla="*/ 2 h 206"/>
                <a:gd name="T42" fmla="*/ 150 w 192"/>
                <a:gd name="T43" fmla="*/ 16 h 206"/>
                <a:gd name="T44" fmla="*/ 176 w 192"/>
                <a:gd name="T45" fmla="*/ 44 h 206"/>
                <a:gd name="T46" fmla="*/ 190 w 192"/>
                <a:gd name="T47" fmla="*/ 82 h 206"/>
                <a:gd name="T48" fmla="*/ 192 w 192"/>
                <a:gd name="T49" fmla="*/ 104 h 206"/>
                <a:gd name="T50" fmla="*/ 188 w 192"/>
                <a:gd name="T51" fmla="*/ 144 h 206"/>
                <a:gd name="T52" fmla="*/ 170 w 192"/>
                <a:gd name="T53" fmla="*/ 174 h 206"/>
                <a:gd name="T54" fmla="*/ 138 w 192"/>
                <a:gd name="T55" fmla="*/ 196 h 206"/>
                <a:gd name="T56" fmla="*/ 118 w 192"/>
                <a:gd name="T57" fmla="*/ 202 h 206"/>
                <a:gd name="T58" fmla="*/ 76 w 192"/>
                <a:gd name="T59" fmla="*/ 204 h 206"/>
                <a:gd name="T60" fmla="*/ 42 w 192"/>
                <a:gd name="T61" fmla="*/ 188 h 206"/>
                <a:gd name="T62" fmla="*/ 18 w 192"/>
                <a:gd name="T63" fmla="*/ 160 h 206"/>
                <a:gd name="T64" fmla="*/ 4 w 192"/>
                <a:gd name="T65" fmla="*/ 122 h 206"/>
                <a:gd name="T66" fmla="*/ 0 w 192"/>
                <a:gd name="T67" fmla="*/ 100 h 206"/>
                <a:gd name="T68" fmla="*/ 6 w 192"/>
                <a:gd name="T69" fmla="*/ 62 h 206"/>
                <a:gd name="T70" fmla="*/ 24 w 192"/>
                <a:gd name="T71" fmla="*/ 30 h 206"/>
                <a:gd name="T72" fmla="*/ 56 w 192"/>
                <a:gd name="T73" fmla="*/ 8 h 2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2" h="206">
                  <a:moveTo>
                    <a:pt x="112" y="178"/>
                  </a:moveTo>
                  <a:lnTo>
                    <a:pt x="112" y="178"/>
                  </a:lnTo>
                  <a:lnTo>
                    <a:pt x="128" y="174"/>
                  </a:lnTo>
                  <a:lnTo>
                    <a:pt x="140" y="166"/>
                  </a:lnTo>
                  <a:lnTo>
                    <a:pt x="150" y="156"/>
                  </a:lnTo>
                  <a:lnTo>
                    <a:pt x="156" y="144"/>
                  </a:lnTo>
                  <a:lnTo>
                    <a:pt x="160" y="132"/>
                  </a:lnTo>
                  <a:lnTo>
                    <a:pt x="162" y="118"/>
                  </a:lnTo>
                  <a:lnTo>
                    <a:pt x="162" y="104"/>
                  </a:lnTo>
                  <a:lnTo>
                    <a:pt x="160" y="88"/>
                  </a:lnTo>
                  <a:lnTo>
                    <a:pt x="156" y="74"/>
                  </a:lnTo>
                  <a:lnTo>
                    <a:pt x="150" y="62"/>
                  </a:lnTo>
                  <a:lnTo>
                    <a:pt x="144" y="50"/>
                  </a:lnTo>
                  <a:lnTo>
                    <a:pt x="134" y="40"/>
                  </a:lnTo>
                  <a:lnTo>
                    <a:pt x="122" y="32"/>
                  </a:lnTo>
                  <a:lnTo>
                    <a:pt x="110" y="26"/>
                  </a:lnTo>
                  <a:lnTo>
                    <a:pt x="96" y="24"/>
                  </a:lnTo>
                  <a:lnTo>
                    <a:pt x="80" y="26"/>
                  </a:lnTo>
                  <a:lnTo>
                    <a:pt x="66" y="30"/>
                  </a:lnTo>
                  <a:lnTo>
                    <a:pt x="54" y="38"/>
                  </a:lnTo>
                  <a:lnTo>
                    <a:pt x="44" y="48"/>
                  </a:lnTo>
                  <a:lnTo>
                    <a:pt x="38" y="60"/>
                  </a:lnTo>
                  <a:lnTo>
                    <a:pt x="34" y="72"/>
                  </a:lnTo>
                  <a:lnTo>
                    <a:pt x="30" y="86"/>
                  </a:lnTo>
                  <a:lnTo>
                    <a:pt x="30" y="100"/>
                  </a:lnTo>
                  <a:lnTo>
                    <a:pt x="32" y="116"/>
                  </a:lnTo>
                  <a:lnTo>
                    <a:pt x="36" y="130"/>
                  </a:lnTo>
                  <a:lnTo>
                    <a:pt x="42" y="142"/>
                  </a:lnTo>
                  <a:lnTo>
                    <a:pt x="50" y="154"/>
                  </a:lnTo>
                  <a:lnTo>
                    <a:pt x="58" y="164"/>
                  </a:lnTo>
                  <a:lnTo>
                    <a:pt x="70" y="172"/>
                  </a:lnTo>
                  <a:lnTo>
                    <a:pt x="82" y="178"/>
                  </a:lnTo>
                  <a:lnTo>
                    <a:pt x="96" y="180"/>
                  </a:lnTo>
                  <a:lnTo>
                    <a:pt x="112" y="178"/>
                  </a:lnTo>
                  <a:close/>
                  <a:moveTo>
                    <a:pt x="76" y="2"/>
                  </a:moveTo>
                  <a:lnTo>
                    <a:pt x="76" y="2"/>
                  </a:lnTo>
                  <a:lnTo>
                    <a:pt x="98" y="0"/>
                  </a:lnTo>
                  <a:lnTo>
                    <a:pt x="116" y="2"/>
                  </a:lnTo>
                  <a:lnTo>
                    <a:pt x="134" y="6"/>
                  </a:lnTo>
                  <a:lnTo>
                    <a:pt x="150" y="16"/>
                  </a:lnTo>
                  <a:lnTo>
                    <a:pt x="164" y="28"/>
                  </a:lnTo>
                  <a:lnTo>
                    <a:pt x="176" y="44"/>
                  </a:lnTo>
                  <a:lnTo>
                    <a:pt x="184" y="62"/>
                  </a:lnTo>
                  <a:lnTo>
                    <a:pt x="190" y="82"/>
                  </a:lnTo>
                  <a:lnTo>
                    <a:pt x="192" y="104"/>
                  </a:lnTo>
                  <a:lnTo>
                    <a:pt x="192" y="124"/>
                  </a:lnTo>
                  <a:lnTo>
                    <a:pt x="188" y="144"/>
                  </a:lnTo>
                  <a:lnTo>
                    <a:pt x="180" y="160"/>
                  </a:lnTo>
                  <a:lnTo>
                    <a:pt x="170" y="174"/>
                  </a:lnTo>
                  <a:lnTo>
                    <a:pt x="156" y="186"/>
                  </a:lnTo>
                  <a:lnTo>
                    <a:pt x="138" y="196"/>
                  </a:lnTo>
                  <a:lnTo>
                    <a:pt x="118" y="202"/>
                  </a:lnTo>
                  <a:lnTo>
                    <a:pt x="96" y="206"/>
                  </a:lnTo>
                  <a:lnTo>
                    <a:pt x="76" y="204"/>
                  </a:lnTo>
                  <a:lnTo>
                    <a:pt x="58" y="198"/>
                  </a:lnTo>
                  <a:lnTo>
                    <a:pt x="42" y="188"/>
                  </a:lnTo>
                  <a:lnTo>
                    <a:pt x="30" y="176"/>
                  </a:lnTo>
                  <a:lnTo>
                    <a:pt x="18" y="160"/>
                  </a:lnTo>
                  <a:lnTo>
                    <a:pt x="10" y="142"/>
                  </a:lnTo>
                  <a:lnTo>
                    <a:pt x="4" y="122"/>
                  </a:lnTo>
                  <a:lnTo>
                    <a:pt x="0" y="100"/>
                  </a:lnTo>
                  <a:lnTo>
                    <a:pt x="2" y="80"/>
                  </a:lnTo>
                  <a:lnTo>
                    <a:pt x="6" y="62"/>
                  </a:lnTo>
                  <a:lnTo>
                    <a:pt x="14" y="44"/>
                  </a:lnTo>
                  <a:lnTo>
                    <a:pt x="24" y="30"/>
                  </a:lnTo>
                  <a:lnTo>
                    <a:pt x="38" y="18"/>
                  </a:lnTo>
                  <a:lnTo>
                    <a:pt x="56" y="8"/>
                  </a:lnTo>
                  <a:lnTo>
                    <a:pt x="76" y="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a:p>
          </p:txBody>
        </p:sp>
      </p:grpSp>
    </p:spTree>
    <p:extLst>
      <p:ext uri="{BB962C8B-B14F-4D97-AF65-F5344CB8AC3E}">
        <p14:creationId xmlns:p14="http://schemas.microsoft.com/office/powerpoint/2010/main" val="32301143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3042619" cy="46597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50179" name="Rectangle 3"/>
          <p:cNvSpPr>
            <a:spLocks noGrp="1" noChangeArrowheads="1"/>
          </p:cNvSpPr>
          <p:nvPr>
            <p:ph type="dt" idx="1"/>
          </p:nvPr>
        </p:nvSpPr>
        <p:spPr bwMode="auto">
          <a:xfrm>
            <a:off x="3980481" y="0"/>
            <a:ext cx="3042619" cy="46597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54276" name="Rectangle 4"/>
          <p:cNvSpPr>
            <a:spLocks noGrp="1" noRot="1" noChangeAspect="1" noChangeArrowheads="1" noTextEdit="1"/>
          </p:cNvSpPr>
          <p:nvPr>
            <p:ph type="sldImg" idx="2"/>
          </p:nvPr>
        </p:nvSpPr>
        <p:spPr bwMode="auto">
          <a:xfrm>
            <a:off x="1184275" y="698500"/>
            <a:ext cx="4654550" cy="3490913"/>
          </a:xfrm>
          <a:prstGeom prst="rect">
            <a:avLst/>
          </a:prstGeom>
          <a:noFill/>
          <a:ln w="9525">
            <a:solidFill>
              <a:srgbClr val="000000"/>
            </a:solidFill>
            <a:miter lim="800000"/>
            <a:headEnd/>
            <a:tailEnd/>
          </a:ln>
        </p:spPr>
      </p:sp>
      <p:sp>
        <p:nvSpPr>
          <p:cNvPr id="50181" name="Rectangle 5"/>
          <p:cNvSpPr>
            <a:spLocks noGrp="1" noChangeArrowheads="1"/>
          </p:cNvSpPr>
          <p:nvPr>
            <p:ph type="body" sz="quarter" idx="3"/>
          </p:nvPr>
        </p:nvSpPr>
        <p:spPr bwMode="auto">
          <a:xfrm>
            <a:off x="936191" y="4421562"/>
            <a:ext cx="5150719" cy="418931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50182" name="Rectangle 6"/>
          <p:cNvSpPr>
            <a:spLocks noGrp="1" noChangeArrowheads="1"/>
          </p:cNvSpPr>
          <p:nvPr>
            <p:ph type="ftr" sz="quarter" idx="4"/>
          </p:nvPr>
        </p:nvSpPr>
        <p:spPr bwMode="auto">
          <a:xfrm>
            <a:off x="0" y="8843123"/>
            <a:ext cx="3042619" cy="46597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50183" name="Rectangle 7"/>
          <p:cNvSpPr>
            <a:spLocks noGrp="1" noChangeArrowheads="1"/>
          </p:cNvSpPr>
          <p:nvPr>
            <p:ph type="sldNum" sz="quarter" idx="5"/>
          </p:nvPr>
        </p:nvSpPr>
        <p:spPr bwMode="auto">
          <a:xfrm>
            <a:off x="3980481" y="8843123"/>
            <a:ext cx="3042619" cy="46597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0593B91-D990-4416-98EA-688E2B281E7D}" type="slidenum">
              <a:rPr lang="en-GB"/>
              <a:pPr>
                <a:defRPr/>
              </a:pPr>
              <a:t>‹nr.›</a:t>
            </a:fld>
            <a:endParaRPr lang="en-GB"/>
          </a:p>
        </p:txBody>
      </p:sp>
    </p:spTree>
    <p:extLst>
      <p:ext uri="{BB962C8B-B14F-4D97-AF65-F5344CB8AC3E}">
        <p14:creationId xmlns:p14="http://schemas.microsoft.com/office/powerpoint/2010/main" val="12590590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AF3CAEA9-C05E-4FE6-8485-4DF39908575D}" type="slidenum">
              <a:rPr lang="en-GB" smtClean="0"/>
              <a:pPr/>
              <a:t>1</a:t>
            </a:fld>
            <a:endParaRPr lang="en-GB" smtClean="0"/>
          </a:p>
        </p:txBody>
      </p:sp>
      <p:sp>
        <p:nvSpPr>
          <p:cNvPr id="55299" name="Rectangle 2"/>
          <p:cNvSpPr>
            <a:spLocks noGrp="1" noRot="1" noChangeAspect="1" noChangeArrowheads="1" noTextEdit="1"/>
          </p:cNvSpPr>
          <p:nvPr>
            <p:ph type="sldImg"/>
          </p:nvPr>
        </p:nvSpPr>
        <p:spPr>
          <a:xfrm>
            <a:off x="1187450" y="700088"/>
            <a:ext cx="4649788" cy="3487737"/>
          </a:xfrm>
          <a:solidFill>
            <a:srgbClr val="FFFFFF"/>
          </a:solidFill>
          <a:ln w="12700" cap="flat"/>
        </p:spPr>
      </p:sp>
      <p:sp>
        <p:nvSpPr>
          <p:cNvPr id="55300"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3979757" y="8842382"/>
            <a:ext cx="3043343" cy="466718"/>
          </a:xfrm>
          <a:prstGeom prst="rect">
            <a:avLst/>
          </a:prstGeom>
          <a:noFill/>
          <a:ln w="9525">
            <a:noFill/>
            <a:miter lim="800000"/>
            <a:headEnd/>
            <a:tailEnd/>
          </a:ln>
        </p:spPr>
        <p:txBody>
          <a:bodyPr lIns="91432" tIns="45716" rIns="91432" bIns="45716" anchor="b"/>
          <a:lstStyle/>
          <a:p>
            <a:pPr algn="r"/>
            <a:fld id="{440A3DA8-1A5D-435F-AAF1-23636B6CBE31}" type="slidenum">
              <a:rPr lang="en-GB" sz="1200"/>
              <a:pPr algn="r"/>
              <a:t>2</a:t>
            </a:fld>
            <a:endParaRPr lang="en-GB" sz="1200" dirty="0"/>
          </a:p>
        </p:txBody>
      </p:sp>
      <p:sp>
        <p:nvSpPr>
          <p:cNvPr id="14339" name="Rectangle 7"/>
          <p:cNvSpPr txBox="1">
            <a:spLocks noGrp="1" noChangeArrowheads="1"/>
          </p:cNvSpPr>
          <p:nvPr/>
        </p:nvSpPr>
        <p:spPr bwMode="auto">
          <a:xfrm>
            <a:off x="3979757" y="8842382"/>
            <a:ext cx="3043343" cy="466718"/>
          </a:xfrm>
          <a:prstGeom prst="rect">
            <a:avLst/>
          </a:prstGeom>
          <a:noFill/>
          <a:ln w="9525">
            <a:noFill/>
            <a:miter lim="800000"/>
            <a:headEnd/>
            <a:tailEnd/>
          </a:ln>
        </p:spPr>
        <p:txBody>
          <a:bodyPr lIns="91432" tIns="45716" rIns="91432" bIns="45716" anchor="b"/>
          <a:lstStyle/>
          <a:p>
            <a:pPr algn="r"/>
            <a:fld id="{AA610DFC-C939-4F5E-B4D5-9F3BF38CAA6D}" type="slidenum">
              <a:rPr lang="en-GB" sz="1200"/>
              <a:pPr algn="r"/>
              <a:t>2</a:t>
            </a:fld>
            <a:endParaRPr lang="en-GB" sz="1200" dirty="0"/>
          </a:p>
        </p:txBody>
      </p:sp>
      <p:sp>
        <p:nvSpPr>
          <p:cNvPr id="14340" name="Rectangle 2"/>
          <p:cNvSpPr>
            <a:spLocks noGrp="1" noRot="1" noChangeAspect="1" noChangeArrowheads="1" noTextEdit="1"/>
          </p:cNvSpPr>
          <p:nvPr>
            <p:ph type="sldImg"/>
          </p:nvPr>
        </p:nvSpPr>
        <p:spPr>
          <a:xfrm>
            <a:off x="1187450" y="700088"/>
            <a:ext cx="4649788" cy="3487737"/>
          </a:xfrm>
          <a:solidFill>
            <a:srgbClr val="FFFFFF"/>
          </a:solidFill>
          <a:ln w="12700" cap="flat"/>
        </p:spPr>
      </p:sp>
      <p:sp>
        <p:nvSpPr>
          <p:cNvPr id="14341" name="Rectangle 3"/>
          <p:cNvSpPr>
            <a:spLocks noGrp="1" noChangeArrowheads="1"/>
          </p:cNvSpPr>
          <p:nvPr>
            <p:ph type="body" idx="1"/>
          </p:nvPr>
        </p:nvSpPr>
        <p:spPr>
          <a:noFill/>
          <a:ln/>
        </p:spPr>
        <p:txBody>
          <a:bodyPr lIns="92067" tIns="46034" rIns="92067" bIns="46034"/>
          <a:lstStyle/>
          <a:p>
            <a:pPr eaLnBrk="1" hangingPunct="1"/>
            <a:endParaRPr lang="nl-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A4B7D03-7862-4426-9D28-8506BDBB0B93}" type="slidenum">
              <a:rPr lang="en-GB" smtClean="0"/>
              <a:pPr/>
              <a:t>3</a:t>
            </a:fld>
            <a:endParaRPr lang="en-GB" smtClean="0"/>
          </a:p>
        </p:txBody>
      </p:sp>
      <p:sp>
        <p:nvSpPr>
          <p:cNvPr id="56323" name="Rectangle 2"/>
          <p:cNvSpPr>
            <a:spLocks noGrp="1" noRot="1" noChangeAspect="1" noChangeArrowheads="1" noTextEdit="1"/>
          </p:cNvSpPr>
          <p:nvPr>
            <p:ph type="sldImg"/>
          </p:nvPr>
        </p:nvSpPr>
        <p:spPr>
          <a:xfrm>
            <a:off x="1185863" y="700088"/>
            <a:ext cx="4651375" cy="3487737"/>
          </a:xfrm>
          <a:solidFill>
            <a:srgbClr val="FFFFFF"/>
          </a:solidFill>
          <a:ln w="12700" cap="flat"/>
        </p:spPr>
      </p:sp>
      <p:sp>
        <p:nvSpPr>
          <p:cNvPr id="56324" name="Rectangle 3"/>
          <p:cNvSpPr>
            <a:spLocks noGrp="1" noChangeArrowheads="1"/>
          </p:cNvSpPr>
          <p:nvPr>
            <p:ph type="body" idx="1"/>
          </p:nvPr>
        </p:nvSpPr>
        <p:spPr>
          <a:noFill/>
          <a:ln/>
        </p:spPr>
        <p:txBody>
          <a:bodyPr lIns="92075" tIns="46038" rIns="92075" bIns="46038"/>
          <a:lstStyle/>
          <a:p>
            <a:endParaRPr lang="nl-N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A4B7D03-7862-4426-9D28-8506BDBB0B93}" type="slidenum">
              <a:rPr lang="en-GB" smtClean="0"/>
              <a:pPr/>
              <a:t>4</a:t>
            </a:fld>
            <a:endParaRPr lang="en-GB" smtClean="0"/>
          </a:p>
        </p:txBody>
      </p:sp>
      <p:sp>
        <p:nvSpPr>
          <p:cNvPr id="56323" name="Rectangle 2"/>
          <p:cNvSpPr>
            <a:spLocks noGrp="1" noRot="1" noChangeAspect="1" noChangeArrowheads="1" noTextEdit="1"/>
          </p:cNvSpPr>
          <p:nvPr>
            <p:ph type="sldImg"/>
          </p:nvPr>
        </p:nvSpPr>
        <p:spPr>
          <a:xfrm>
            <a:off x="1185863" y="700088"/>
            <a:ext cx="4651375" cy="3487737"/>
          </a:xfrm>
          <a:solidFill>
            <a:srgbClr val="FFFFFF"/>
          </a:solidFill>
          <a:ln w="12700" cap="flat"/>
        </p:spPr>
      </p:sp>
      <p:sp>
        <p:nvSpPr>
          <p:cNvPr id="56324" name="Rectangle 3"/>
          <p:cNvSpPr>
            <a:spLocks noGrp="1" noChangeArrowheads="1"/>
          </p:cNvSpPr>
          <p:nvPr>
            <p:ph type="body" idx="1"/>
          </p:nvPr>
        </p:nvSpPr>
        <p:spPr>
          <a:noFill/>
          <a:ln/>
        </p:spPr>
        <p:txBody>
          <a:bodyPr lIns="92075" tIns="46038" rIns="92075" bIns="46038"/>
          <a:lstStyle/>
          <a:p>
            <a:endParaRPr lang="nl-N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228A8B93-CF4E-46B4-B756-A748D2DD56B4}" type="slidenum">
              <a:rPr lang="en-GB" smtClean="0"/>
              <a:pPr/>
              <a:t>5</a:t>
            </a:fld>
            <a:endParaRPr lang="en-GB" smtClean="0"/>
          </a:p>
        </p:txBody>
      </p:sp>
      <p:sp>
        <p:nvSpPr>
          <p:cNvPr id="43011" name="Rectangle 2"/>
          <p:cNvSpPr>
            <a:spLocks noGrp="1" noRot="1" noChangeAspect="1" noChangeArrowheads="1" noTextEdit="1"/>
          </p:cNvSpPr>
          <p:nvPr>
            <p:ph type="sldImg"/>
          </p:nvPr>
        </p:nvSpPr>
        <p:spPr>
          <a:xfrm>
            <a:off x="1187450" y="700088"/>
            <a:ext cx="4649788" cy="3487737"/>
          </a:xfrm>
          <a:ln w="12700" cap="flat"/>
        </p:spPr>
      </p:sp>
      <p:sp>
        <p:nvSpPr>
          <p:cNvPr id="43012" name="Rectangle 3"/>
          <p:cNvSpPr>
            <a:spLocks noGrp="1" noChangeArrowheads="1"/>
          </p:cNvSpPr>
          <p:nvPr>
            <p:ph type="body" idx="1"/>
          </p:nvPr>
        </p:nvSpPr>
        <p:spPr>
          <a:noFill/>
          <a:ln/>
        </p:spPr>
        <p:txBody>
          <a:bodyPr lIns="92075" tIns="46038" rIns="92075" bIns="46038"/>
          <a:lstStyle/>
          <a:p>
            <a:pPr eaLnBrk="1" hangingPunct="1"/>
            <a:r>
              <a:rPr lang="nl-NL" sz="1200" kern="1200" dirty="0" smtClean="0">
                <a:solidFill>
                  <a:schemeClr val="tx1"/>
                </a:solidFill>
                <a:effectLst/>
                <a:latin typeface="Arial" charset="0"/>
                <a:ea typeface="+mn-ea"/>
                <a:cs typeface="+mn-cs"/>
              </a:rPr>
              <a:t>Constatering: Waardecreatie met cultuur en erfgoed vindt niet (louter) plaats op basis van een expertperspectief, maar in directe dialoog met de samenleving. Een van de consequenties hiervan is dat duurzaamheid niet alleen gaat over zorg door experts, maar ook door betrokkenheid vanuit de samenleving.</a:t>
            </a:r>
            <a:endParaRPr lang="nl-NL"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717DF94-86C2-40DD-BBD2-2CD448F9B15B}" type="slidenum">
              <a:rPr lang="en-GB" smtClean="0"/>
              <a:pPr fontAlgn="base">
                <a:spcBef>
                  <a:spcPct val="0"/>
                </a:spcBef>
                <a:spcAft>
                  <a:spcPct val="0"/>
                </a:spcAft>
                <a:defRPr/>
              </a:pPr>
              <a:t>7</a:t>
            </a:fld>
            <a:endParaRPr lang="en-GB" smtClean="0"/>
          </a:p>
        </p:txBody>
      </p:sp>
      <p:sp>
        <p:nvSpPr>
          <p:cNvPr id="20483" name="Rectangle 2"/>
          <p:cNvSpPr>
            <a:spLocks noGrp="1" noRot="1" noChangeAspect="1" noChangeArrowheads="1" noTextEdit="1"/>
          </p:cNvSpPr>
          <p:nvPr>
            <p:ph type="sldImg"/>
          </p:nvPr>
        </p:nvSpPr>
        <p:spPr bwMode="auto">
          <a:xfrm>
            <a:off x="1187450" y="700088"/>
            <a:ext cx="4649788" cy="3487737"/>
          </a:xfrm>
          <a:solidFill>
            <a:srgbClr val="FFFFFF"/>
          </a:solidFill>
          <a:ln cap="flat">
            <a:solidFill>
              <a:srgbClr val="000000"/>
            </a:solidFill>
            <a:miter lim="800000"/>
            <a:headEnd/>
            <a:tailEnd/>
          </a:ln>
        </p:spPr>
      </p:sp>
      <p:sp>
        <p:nvSpPr>
          <p:cNvPr id="20484" name="Rectangle 3"/>
          <p:cNvSpPr>
            <a:spLocks noGrp="1" noChangeArrowheads="1"/>
          </p:cNvSpPr>
          <p:nvPr>
            <p:ph type="body" idx="1"/>
          </p:nvPr>
        </p:nvSpPr>
        <p:spPr bwMode="auto">
          <a:noFill/>
        </p:spPr>
        <p:txBody>
          <a:bodyPr wrap="square" lIns="92075" tIns="46038" rIns="92075" bIns="46038"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980481" y="8843123"/>
            <a:ext cx="3042619" cy="465977"/>
          </a:xfrm>
          <a:prstGeom prst="rect">
            <a:avLst/>
          </a:prstGeom>
          <a:noFill/>
          <a:ln w="9525">
            <a:noFill/>
            <a:miter lim="800000"/>
            <a:headEnd/>
            <a:tailEnd/>
          </a:ln>
        </p:spPr>
        <p:txBody>
          <a:bodyPr lIns="91432" tIns="45716" rIns="91432" bIns="45716" anchor="b"/>
          <a:lstStyle/>
          <a:p>
            <a:pPr algn="r"/>
            <a:fld id="{8E599F0E-545A-44F0-8163-46F16E9D6936}" type="slidenum">
              <a:rPr lang="en-GB" sz="1200"/>
              <a:pPr algn="r"/>
              <a:t>8</a:t>
            </a:fld>
            <a:endParaRPr lang="en-GB" sz="1200" dirty="0"/>
          </a:p>
        </p:txBody>
      </p:sp>
      <p:sp>
        <p:nvSpPr>
          <p:cNvPr id="59395" name="Rectangle 7"/>
          <p:cNvSpPr txBox="1">
            <a:spLocks noGrp="1" noChangeArrowheads="1"/>
          </p:cNvSpPr>
          <p:nvPr/>
        </p:nvSpPr>
        <p:spPr bwMode="auto">
          <a:xfrm>
            <a:off x="3980481" y="8843123"/>
            <a:ext cx="3042619" cy="465977"/>
          </a:xfrm>
          <a:prstGeom prst="rect">
            <a:avLst/>
          </a:prstGeom>
          <a:noFill/>
          <a:ln w="9525">
            <a:noFill/>
            <a:miter lim="800000"/>
            <a:headEnd/>
            <a:tailEnd/>
          </a:ln>
        </p:spPr>
        <p:txBody>
          <a:bodyPr lIns="91432" tIns="45716" rIns="91432" bIns="45716" anchor="b"/>
          <a:lstStyle/>
          <a:p>
            <a:pPr algn="r"/>
            <a:fld id="{5EF8C3AA-A48E-419F-9CAD-A6075EC8E9B9}" type="slidenum">
              <a:rPr lang="en-GB" sz="1200"/>
              <a:pPr algn="r"/>
              <a:t>8</a:t>
            </a:fld>
            <a:endParaRPr lang="en-GB" sz="1200" dirty="0"/>
          </a:p>
        </p:txBody>
      </p:sp>
      <p:sp>
        <p:nvSpPr>
          <p:cNvPr id="59396" name="Rectangle 7"/>
          <p:cNvSpPr txBox="1">
            <a:spLocks noGrp="1" noChangeArrowheads="1"/>
          </p:cNvSpPr>
          <p:nvPr/>
        </p:nvSpPr>
        <p:spPr bwMode="auto">
          <a:xfrm>
            <a:off x="3980481" y="8843123"/>
            <a:ext cx="3042619" cy="465977"/>
          </a:xfrm>
          <a:prstGeom prst="rect">
            <a:avLst/>
          </a:prstGeom>
          <a:noFill/>
          <a:ln w="9525">
            <a:noFill/>
            <a:miter lim="800000"/>
            <a:headEnd/>
            <a:tailEnd/>
          </a:ln>
        </p:spPr>
        <p:txBody>
          <a:bodyPr lIns="91432" tIns="45716" rIns="91432" bIns="45716" anchor="b"/>
          <a:lstStyle/>
          <a:p>
            <a:pPr algn="r"/>
            <a:fld id="{A46E4629-EFFE-45F4-A04C-36CA1E472516}" type="slidenum">
              <a:rPr lang="en-GB" sz="1200"/>
              <a:pPr algn="r"/>
              <a:t>8</a:t>
            </a:fld>
            <a:endParaRPr lang="en-GB" sz="1200" dirty="0"/>
          </a:p>
        </p:txBody>
      </p:sp>
      <p:sp>
        <p:nvSpPr>
          <p:cNvPr id="59397" name="Rectangle 2"/>
          <p:cNvSpPr>
            <a:spLocks noGrp="1" noRot="1" noChangeAspect="1" noChangeArrowheads="1" noTextEdit="1"/>
          </p:cNvSpPr>
          <p:nvPr>
            <p:ph type="sldImg"/>
          </p:nvPr>
        </p:nvSpPr>
        <p:spPr>
          <a:xfrm>
            <a:off x="1187450" y="700088"/>
            <a:ext cx="4649788" cy="3487737"/>
          </a:xfrm>
          <a:ln w="12700" cap="flat"/>
        </p:spPr>
      </p:sp>
      <p:sp>
        <p:nvSpPr>
          <p:cNvPr id="59398" name="Rectangle 3"/>
          <p:cNvSpPr>
            <a:spLocks noGrp="1" noChangeArrowheads="1"/>
          </p:cNvSpPr>
          <p:nvPr>
            <p:ph type="body" idx="1"/>
          </p:nvPr>
        </p:nvSpPr>
        <p:spPr>
          <a:noFill/>
          <a:ln/>
        </p:spPr>
        <p:txBody>
          <a:bodyPr lIns="92066" tIns="46034" rIns="92066" bIns="46034"/>
          <a:lstStyle/>
          <a:p>
            <a:pPr eaLnBrk="1" hangingPunct="1"/>
            <a:r>
              <a:rPr lang="nl-NL" dirty="0" smtClean="0"/>
              <a:t>Doen we eigenlijk wel moeite genoeg onze gebruikers te snappen?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83FF30E0-3B89-4E1B-A762-A8902E24B854}" type="slidenum">
              <a:rPr lang="en-GB" smtClean="0"/>
              <a:pPr/>
              <a:t>9</a:t>
            </a:fld>
            <a:endParaRPr lang="en-GB" smtClean="0"/>
          </a:p>
        </p:txBody>
      </p:sp>
      <p:sp>
        <p:nvSpPr>
          <p:cNvPr id="47107" name="Rectangle 2"/>
          <p:cNvSpPr>
            <a:spLocks noGrp="1" noRot="1" noChangeAspect="1" noChangeArrowheads="1" noTextEdit="1"/>
          </p:cNvSpPr>
          <p:nvPr>
            <p:ph type="sldImg"/>
          </p:nvPr>
        </p:nvSpPr>
        <p:spPr>
          <a:xfrm>
            <a:off x="1185863" y="700088"/>
            <a:ext cx="4651375" cy="3487737"/>
          </a:xfrm>
          <a:ln w="12700" cap="flat"/>
        </p:spPr>
      </p:sp>
      <p:sp>
        <p:nvSpPr>
          <p:cNvPr id="47108" name="Rectangle 3"/>
          <p:cNvSpPr>
            <a:spLocks noGrp="1" noChangeArrowheads="1"/>
          </p:cNvSpPr>
          <p:nvPr>
            <p:ph type="body" idx="1"/>
          </p:nvPr>
        </p:nvSpPr>
        <p:spPr>
          <a:noFill/>
          <a:ln/>
        </p:spPr>
        <p:txBody>
          <a:bodyPr lIns="92066" tIns="46034" rIns="92066" bIns="46034"/>
          <a:lstStyle/>
          <a:p>
            <a:pPr eaLnBrk="1" hangingPunct="1"/>
            <a:endParaRPr lang="nl-NL"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A4B7D03-7862-4426-9D28-8506BDBB0B93}" type="slidenum">
              <a:rPr lang="en-GB" smtClean="0"/>
              <a:pPr/>
              <a:t>10</a:t>
            </a:fld>
            <a:endParaRPr lang="en-GB" smtClean="0"/>
          </a:p>
        </p:txBody>
      </p:sp>
      <p:sp>
        <p:nvSpPr>
          <p:cNvPr id="56323" name="Rectangle 2"/>
          <p:cNvSpPr>
            <a:spLocks noGrp="1" noRot="1" noChangeAspect="1" noChangeArrowheads="1" noTextEdit="1"/>
          </p:cNvSpPr>
          <p:nvPr>
            <p:ph type="sldImg"/>
          </p:nvPr>
        </p:nvSpPr>
        <p:spPr>
          <a:xfrm>
            <a:off x="1185863" y="700088"/>
            <a:ext cx="4651375" cy="3487737"/>
          </a:xfrm>
          <a:solidFill>
            <a:srgbClr val="FFFFFF"/>
          </a:solidFill>
          <a:ln w="12700" cap="flat"/>
        </p:spPr>
      </p:sp>
      <p:sp>
        <p:nvSpPr>
          <p:cNvPr id="56324" name="Rectangle 3"/>
          <p:cNvSpPr>
            <a:spLocks noGrp="1" noChangeArrowheads="1"/>
          </p:cNvSpPr>
          <p:nvPr>
            <p:ph type="body" idx="1"/>
          </p:nvPr>
        </p:nvSpPr>
        <p:spPr>
          <a:noFill/>
          <a:ln/>
        </p:spPr>
        <p:txBody>
          <a:bodyPr lIns="92075" tIns="46038" rIns="92075" bIns="46038"/>
          <a:lstStyle/>
          <a:p>
            <a:endParaRPr lang="nl-NL"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717DF94-86C2-40DD-BBD2-2CD448F9B15B}" type="slidenum">
              <a:rPr lang="en-GB" smtClean="0"/>
              <a:pPr fontAlgn="base">
                <a:spcBef>
                  <a:spcPct val="0"/>
                </a:spcBef>
                <a:spcAft>
                  <a:spcPct val="0"/>
                </a:spcAft>
                <a:defRPr/>
              </a:pPr>
              <a:t>11</a:t>
            </a:fld>
            <a:endParaRPr lang="en-GB" smtClean="0"/>
          </a:p>
        </p:txBody>
      </p:sp>
      <p:sp>
        <p:nvSpPr>
          <p:cNvPr id="20483" name="Rectangle 2"/>
          <p:cNvSpPr>
            <a:spLocks noGrp="1" noRot="1" noChangeAspect="1" noChangeArrowheads="1" noTextEdit="1"/>
          </p:cNvSpPr>
          <p:nvPr>
            <p:ph type="sldImg"/>
          </p:nvPr>
        </p:nvSpPr>
        <p:spPr bwMode="auto">
          <a:xfrm>
            <a:off x="1187450" y="700088"/>
            <a:ext cx="4649788" cy="3487737"/>
          </a:xfrm>
          <a:solidFill>
            <a:srgbClr val="FFFFFF"/>
          </a:solidFill>
          <a:ln cap="flat">
            <a:solidFill>
              <a:srgbClr val="000000"/>
            </a:solidFill>
            <a:miter lim="800000"/>
            <a:headEnd/>
            <a:tailEnd/>
          </a:ln>
        </p:spPr>
      </p:sp>
      <p:sp>
        <p:nvSpPr>
          <p:cNvPr id="20484" name="Rectangle 3"/>
          <p:cNvSpPr>
            <a:spLocks noGrp="1" noChangeArrowheads="1"/>
          </p:cNvSpPr>
          <p:nvPr>
            <p:ph type="body" idx="1"/>
          </p:nvPr>
        </p:nvSpPr>
        <p:spPr bwMode="auto">
          <a:noFill/>
        </p:spPr>
        <p:txBody>
          <a:bodyPr wrap="square" lIns="92075" tIns="46038" rIns="92075" bIns="46038"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83FF30E0-3B89-4E1B-A762-A8902E24B854}" type="slidenum">
              <a:rPr lang="en-GB" smtClean="0"/>
              <a:pPr/>
              <a:t>12</a:t>
            </a:fld>
            <a:endParaRPr lang="en-GB" smtClean="0"/>
          </a:p>
        </p:txBody>
      </p:sp>
      <p:sp>
        <p:nvSpPr>
          <p:cNvPr id="47107" name="Rectangle 2"/>
          <p:cNvSpPr>
            <a:spLocks noGrp="1" noRot="1" noChangeAspect="1" noChangeArrowheads="1" noTextEdit="1"/>
          </p:cNvSpPr>
          <p:nvPr>
            <p:ph type="sldImg"/>
          </p:nvPr>
        </p:nvSpPr>
        <p:spPr>
          <a:xfrm>
            <a:off x="1185863" y="700088"/>
            <a:ext cx="4651375" cy="3487737"/>
          </a:xfrm>
          <a:ln w="12700" cap="flat"/>
        </p:spPr>
      </p:sp>
      <p:sp>
        <p:nvSpPr>
          <p:cNvPr id="47108"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A4B7D03-7862-4426-9D28-8506BDBB0B93}" type="slidenum">
              <a:rPr lang="en-GB" smtClean="0"/>
              <a:pPr/>
              <a:t>15</a:t>
            </a:fld>
            <a:endParaRPr lang="en-GB" smtClean="0"/>
          </a:p>
        </p:txBody>
      </p:sp>
      <p:sp>
        <p:nvSpPr>
          <p:cNvPr id="56323" name="Rectangle 2"/>
          <p:cNvSpPr>
            <a:spLocks noGrp="1" noRot="1" noChangeAspect="1" noChangeArrowheads="1" noTextEdit="1"/>
          </p:cNvSpPr>
          <p:nvPr>
            <p:ph type="sldImg"/>
          </p:nvPr>
        </p:nvSpPr>
        <p:spPr>
          <a:xfrm>
            <a:off x="1185863" y="700088"/>
            <a:ext cx="4651375" cy="3487737"/>
          </a:xfrm>
          <a:solidFill>
            <a:srgbClr val="FFFFFF"/>
          </a:solidFill>
          <a:ln w="12700" cap="flat"/>
        </p:spPr>
      </p:sp>
      <p:sp>
        <p:nvSpPr>
          <p:cNvPr id="56324" name="Rectangle 3"/>
          <p:cNvSpPr>
            <a:spLocks noGrp="1" noChangeArrowheads="1"/>
          </p:cNvSpPr>
          <p:nvPr>
            <p:ph type="body" idx="1"/>
          </p:nvPr>
        </p:nvSpPr>
        <p:spPr>
          <a:noFill/>
          <a:ln/>
        </p:spPr>
        <p:txBody>
          <a:bodyPr lIns="92075" tIns="46038" rIns="92075" bIns="46038"/>
          <a:lstStyle/>
          <a:p>
            <a:endParaRPr lang="nl-NL"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83FF30E0-3B89-4E1B-A762-A8902E24B854}" type="slidenum">
              <a:rPr lang="en-GB" smtClean="0"/>
              <a:pPr/>
              <a:t>16</a:t>
            </a:fld>
            <a:endParaRPr lang="en-GB" smtClean="0"/>
          </a:p>
        </p:txBody>
      </p:sp>
      <p:sp>
        <p:nvSpPr>
          <p:cNvPr id="47107" name="Rectangle 2"/>
          <p:cNvSpPr>
            <a:spLocks noGrp="1" noRot="1" noChangeAspect="1" noChangeArrowheads="1" noTextEdit="1"/>
          </p:cNvSpPr>
          <p:nvPr>
            <p:ph type="sldImg"/>
          </p:nvPr>
        </p:nvSpPr>
        <p:spPr>
          <a:xfrm>
            <a:off x="1185863" y="700088"/>
            <a:ext cx="4651375" cy="3487737"/>
          </a:xfrm>
          <a:ln w="12700" cap="flat"/>
        </p:spPr>
      </p:sp>
      <p:sp>
        <p:nvSpPr>
          <p:cNvPr id="47108"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FB6FEE6-3739-4891-9F0A-6C1DD4242BC3}" type="slidenum">
              <a:rPr lang="en-GB" smtClean="0"/>
              <a:pPr/>
              <a:t>17</a:t>
            </a:fld>
            <a:endParaRPr lang="en-GB" smtClean="0"/>
          </a:p>
        </p:txBody>
      </p:sp>
      <p:sp>
        <p:nvSpPr>
          <p:cNvPr id="62467" name="Rectangle 2"/>
          <p:cNvSpPr>
            <a:spLocks noGrp="1" noRot="1" noChangeAspect="1" noChangeArrowheads="1" noTextEdit="1"/>
          </p:cNvSpPr>
          <p:nvPr>
            <p:ph type="sldImg"/>
          </p:nvPr>
        </p:nvSpPr>
        <p:spPr>
          <a:xfrm>
            <a:off x="1185863" y="700088"/>
            <a:ext cx="4651375" cy="3487737"/>
          </a:xfrm>
          <a:ln w="12700" cap="flat"/>
        </p:spPr>
      </p:sp>
      <p:sp>
        <p:nvSpPr>
          <p:cNvPr id="62468"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A4B7D03-7862-4426-9D28-8506BDBB0B93}" type="slidenum">
              <a:rPr lang="en-GB" smtClean="0"/>
              <a:pPr/>
              <a:t>18</a:t>
            </a:fld>
            <a:endParaRPr lang="en-GB" smtClean="0"/>
          </a:p>
        </p:txBody>
      </p:sp>
      <p:sp>
        <p:nvSpPr>
          <p:cNvPr id="56323" name="Rectangle 2"/>
          <p:cNvSpPr>
            <a:spLocks noGrp="1" noRot="1" noChangeAspect="1" noChangeArrowheads="1" noTextEdit="1"/>
          </p:cNvSpPr>
          <p:nvPr>
            <p:ph type="sldImg"/>
          </p:nvPr>
        </p:nvSpPr>
        <p:spPr>
          <a:xfrm>
            <a:off x="1185863" y="700088"/>
            <a:ext cx="4651375" cy="3487737"/>
          </a:xfrm>
          <a:solidFill>
            <a:srgbClr val="FFFFFF"/>
          </a:solidFill>
          <a:ln w="12700" cap="flat"/>
        </p:spPr>
      </p:sp>
      <p:sp>
        <p:nvSpPr>
          <p:cNvPr id="56324" name="Rectangle 3"/>
          <p:cNvSpPr>
            <a:spLocks noGrp="1" noChangeArrowheads="1"/>
          </p:cNvSpPr>
          <p:nvPr>
            <p:ph type="body" idx="1"/>
          </p:nvPr>
        </p:nvSpPr>
        <p:spPr>
          <a:noFill/>
          <a:ln/>
        </p:spPr>
        <p:txBody>
          <a:bodyPr lIns="92075" tIns="46038" rIns="92075" bIns="46038"/>
          <a:lstStyle/>
          <a:p>
            <a:endParaRPr lang="nl-NL"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xfrm>
            <a:off x="702143" y="4421562"/>
            <a:ext cx="5618814" cy="4189318"/>
          </a:xfrm>
          <a:noFill/>
          <a:ln/>
        </p:spPr>
        <p:txBody>
          <a:bodyPr/>
          <a:lstStyle/>
          <a:p>
            <a:r>
              <a:rPr lang="en-US" sz="2200" smtClean="0">
                <a:latin typeface="Lucida Grande" charset="0"/>
                <a:sym typeface="Lucida Grande" charset="0"/>
              </a:rPr>
              <a:t>zonder buiten iconen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980481" y="8843123"/>
            <a:ext cx="3042619" cy="465977"/>
          </a:xfrm>
          <a:prstGeom prst="rect">
            <a:avLst/>
          </a:prstGeom>
          <a:noFill/>
          <a:ln w="9525">
            <a:noFill/>
            <a:miter lim="800000"/>
            <a:headEnd/>
            <a:tailEnd/>
          </a:ln>
        </p:spPr>
        <p:txBody>
          <a:bodyPr anchor="b"/>
          <a:lstStyle/>
          <a:p>
            <a:pPr algn="r"/>
            <a:fld id="{EA86E3B3-9D36-4E67-86AC-302051BD79E8}" type="slidenum">
              <a:rPr lang="en-GB" sz="1200"/>
              <a:pPr algn="r"/>
              <a:t>20</a:t>
            </a:fld>
            <a:endParaRPr lang="en-GB" sz="1200"/>
          </a:p>
        </p:txBody>
      </p:sp>
      <p:sp>
        <p:nvSpPr>
          <p:cNvPr id="84995" name="Rectangle 2"/>
          <p:cNvSpPr>
            <a:spLocks noGrp="1" noRot="1" noChangeAspect="1" noChangeArrowheads="1" noTextEdit="1"/>
          </p:cNvSpPr>
          <p:nvPr>
            <p:ph type="sldImg"/>
          </p:nvPr>
        </p:nvSpPr>
        <p:spPr>
          <a:xfrm>
            <a:off x="1187450" y="700088"/>
            <a:ext cx="4649788" cy="3487737"/>
          </a:xfrm>
          <a:ln w="12700" cap="flat"/>
        </p:spPr>
      </p:sp>
      <p:sp>
        <p:nvSpPr>
          <p:cNvPr id="84996" name="Rectangle 3"/>
          <p:cNvSpPr>
            <a:spLocks noGrp="1" noChangeArrowheads="1"/>
          </p:cNvSpPr>
          <p:nvPr>
            <p:ph type="body" idx="1"/>
          </p:nvPr>
        </p:nvSpPr>
        <p:spPr>
          <a:xfrm>
            <a:off x="702143" y="4421562"/>
            <a:ext cx="5618814" cy="4189318"/>
          </a:xfrm>
          <a:noFill/>
          <a:ln/>
        </p:spPr>
        <p:txBody>
          <a:bodyPr lIns="92075" tIns="46038" rIns="92075" bIns="46038"/>
          <a:lstStyle/>
          <a:p>
            <a:pPr>
              <a:spcBef>
                <a:spcPct val="0"/>
              </a:spcBef>
            </a:pPr>
            <a:endParaRPr lang="nl-NL"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38915"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nl-NL" smtClean="0"/>
              <a:t>In het netwerk van publieke instellingen en particulieren die zorg dragen voor behoud, beheer en gebruik van digitaal erfgoed, onderscheiden we vijf domeinen</a:t>
            </a:r>
          </a:p>
          <a:p>
            <a:pPr eaLnBrk="1" hangingPunct="1"/>
            <a:endParaRPr lang="nl-NL" smtClean="0"/>
          </a:p>
          <a:p>
            <a:pPr eaLnBrk="1" hangingPunct="1"/>
            <a:r>
              <a:rPr lang="nl-NL" smtClean="0"/>
              <a:t>[nu volgt 1 slide per domein]</a:t>
            </a:r>
          </a:p>
          <a:p>
            <a:pPr eaLnBrk="1" hangingPunct="1"/>
            <a:endParaRPr lang="nl-NL" smtClean="0"/>
          </a:p>
        </p:txBody>
      </p:sp>
      <p:sp>
        <p:nvSpPr>
          <p:cNvPr id="4" name="Tijdelijke aanduiding voor dianummer 3"/>
          <p:cNvSpPr>
            <a:spLocks noGrp="1"/>
          </p:cNvSpPr>
          <p:nvPr>
            <p:ph type="sldNum" sz="quarter" idx="5"/>
          </p:nvPr>
        </p:nvSpPr>
        <p:spPr/>
        <p:txBody>
          <a:bodyPr/>
          <a:lstStyle/>
          <a:p>
            <a:pPr>
              <a:defRPr/>
            </a:pPr>
            <a:fld id="{FA4C86F9-630B-4922-A081-E0AE5EA6AE7B}" type="slidenum">
              <a:rPr lang="nl-NL" smtClean="0"/>
              <a:pPr>
                <a:defRPr/>
              </a:pPr>
              <a:t>21</a:t>
            </a:fld>
            <a:endParaRPr lang="nl-N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FB6FEE6-3739-4891-9F0A-6C1DD4242BC3}" type="slidenum">
              <a:rPr lang="en-GB" smtClean="0">
                <a:solidFill>
                  <a:prstClr val="black"/>
                </a:solidFill>
              </a:rPr>
              <a:pPr/>
              <a:t>22</a:t>
            </a:fld>
            <a:endParaRPr lang="en-GB" smtClean="0">
              <a:solidFill>
                <a:prstClr val="black"/>
              </a:solidFill>
            </a:endParaRPr>
          </a:p>
        </p:txBody>
      </p:sp>
      <p:sp>
        <p:nvSpPr>
          <p:cNvPr id="62467" name="Rectangle 2"/>
          <p:cNvSpPr>
            <a:spLocks noGrp="1" noRot="1" noChangeAspect="1" noChangeArrowheads="1" noTextEdit="1"/>
          </p:cNvSpPr>
          <p:nvPr>
            <p:ph type="sldImg"/>
          </p:nvPr>
        </p:nvSpPr>
        <p:spPr>
          <a:xfrm>
            <a:off x="1185863" y="700088"/>
            <a:ext cx="4651375" cy="3487737"/>
          </a:xfrm>
          <a:ln w="12700" cap="flat"/>
        </p:spPr>
      </p:sp>
      <p:sp>
        <p:nvSpPr>
          <p:cNvPr id="62468"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FB6FEE6-3739-4891-9F0A-6C1DD4242BC3}" type="slidenum">
              <a:rPr lang="en-GB" smtClean="0"/>
              <a:pPr/>
              <a:t>23</a:t>
            </a:fld>
            <a:endParaRPr lang="en-GB" smtClean="0"/>
          </a:p>
        </p:txBody>
      </p:sp>
      <p:sp>
        <p:nvSpPr>
          <p:cNvPr id="62467" name="Rectangle 2"/>
          <p:cNvSpPr>
            <a:spLocks noGrp="1" noRot="1" noChangeAspect="1" noChangeArrowheads="1" noTextEdit="1"/>
          </p:cNvSpPr>
          <p:nvPr>
            <p:ph type="sldImg"/>
          </p:nvPr>
        </p:nvSpPr>
        <p:spPr>
          <a:xfrm>
            <a:off x="1185863" y="700088"/>
            <a:ext cx="4651375" cy="3487737"/>
          </a:xfrm>
          <a:ln w="12700" cap="flat"/>
        </p:spPr>
      </p:sp>
      <p:sp>
        <p:nvSpPr>
          <p:cNvPr id="62468"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980481" y="8843123"/>
            <a:ext cx="3042619" cy="465977"/>
          </a:xfrm>
          <a:prstGeom prst="rect">
            <a:avLst/>
          </a:prstGeom>
          <a:noFill/>
          <a:ln w="9525">
            <a:noFill/>
            <a:miter lim="800000"/>
            <a:headEnd/>
            <a:tailEnd/>
          </a:ln>
        </p:spPr>
        <p:txBody>
          <a:bodyPr anchor="b"/>
          <a:lstStyle/>
          <a:p>
            <a:pPr algn="r"/>
            <a:fld id="{FF8FF7AF-7DCA-4135-B986-AE28FBEA2ED7}" type="slidenum">
              <a:rPr lang="en-GB" sz="1200"/>
              <a:pPr algn="r"/>
              <a:t>25</a:t>
            </a:fld>
            <a:endParaRPr lang="en-GB" sz="1200"/>
          </a:p>
        </p:txBody>
      </p:sp>
      <p:sp>
        <p:nvSpPr>
          <p:cNvPr id="58371" name="Rectangle 7"/>
          <p:cNvSpPr txBox="1">
            <a:spLocks noGrp="1" noChangeArrowheads="1"/>
          </p:cNvSpPr>
          <p:nvPr/>
        </p:nvSpPr>
        <p:spPr bwMode="auto">
          <a:xfrm>
            <a:off x="3980481" y="8843123"/>
            <a:ext cx="3042619" cy="465977"/>
          </a:xfrm>
          <a:prstGeom prst="rect">
            <a:avLst/>
          </a:prstGeom>
          <a:noFill/>
          <a:ln w="9525">
            <a:noFill/>
            <a:miter lim="800000"/>
            <a:headEnd/>
            <a:tailEnd/>
          </a:ln>
        </p:spPr>
        <p:txBody>
          <a:bodyPr anchor="b"/>
          <a:lstStyle/>
          <a:p>
            <a:pPr algn="r"/>
            <a:fld id="{1C71B4E7-3840-43D9-9772-07AE65EB2220}" type="slidenum">
              <a:rPr lang="en-GB" sz="1200"/>
              <a:pPr algn="r"/>
              <a:t>25</a:t>
            </a:fld>
            <a:endParaRPr lang="en-GB" sz="1200"/>
          </a:p>
        </p:txBody>
      </p:sp>
      <p:sp>
        <p:nvSpPr>
          <p:cNvPr id="58372" name="Rectangle 2"/>
          <p:cNvSpPr>
            <a:spLocks noGrp="1" noRot="1" noChangeAspect="1" noChangeArrowheads="1" noTextEdit="1"/>
          </p:cNvSpPr>
          <p:nvPr>
            <p:ph type="sldImg"/>
          </p:nvPr>
        </p:nvSpPr>
        <p:spPr>
          <a:xfrm>
            <a:off x="1187450" y="700088"/>
            <a:ext cx="4649788" cy="3487737"/>
          </a:xfrm>
          <a:solidFill>
            <a:srgbClr val="FFFFFF"/>
          </a:solidFill>
          <a:ln w="12700" cap="flat"/>
        </p:spPr>
      </p:sp>
      <p:sp>
        <p:nvSpPr>
          <p:cNvPr id="58373"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3979757" y="8843868"/>
            <a:ext cx="3043343" cy="465233"/>
          </a:xfrm>
          <a:prstGeom prst="rect">
            <a:avLst/>
          </a:prstGeom>
          <a:noFill/>
          <a:ln w="9525">
            <a:noFill/>
            <a:miter lim="800000"/>
            <a:headEnd/>
            <a:tailEnd/>
          </a:ln>
        </p:spPr>
        <p:txBody>
          <a:bodyPr lIns="90580" tIns="45290" rIns="90580" bIns="45290" anchor="b"/>
          <a:lstStyle/>
          <a:p>
            <a:pPr algn="r"/>
            <a:fld id="{92B516A5-C424-49C8-B383-C85BA8C340D7}" type="slidenum">
              <a:rPr lang="en-GB" sz="1200"/>
              <a:pPr algn="r"/>
              <a:t>26</a:t>
            </a:fld>
            <a:endParaRPr lang="en-GB" sz="1200" dirty="0"/>
          </a:p>
        </p:txBody>
      </p:sp>
      <p:sp>
        <p:nvSpPr>
          <p:cNvPr id="24579" name="Rectangle 2"/>
          <p:cNvSpPr>
            <a:spLocks noGrp="1" noRot="1" noChangeAspect="1" noChangeArrowheads="1" noTextEdit="1"/>
          </p:cNvSpPr>
          <p:nvPr>
            <p:ph type="sldImg"/>
          </p:nvPr>
        </p:nvSpPr>
        <p:spPr>
          <a:xfrm>
            <a:off x="1187450" y="700088"/>
            <a:ext cx="4649788" cy="3487737"/>
          </a:xfrm>
          <a:ln w="12700" cap="flat"/>
        </p:spPr>
      </p:sp>
      <p:sp>
        <p:nvSpPr>
          <p:cNvPr id="24580" name="Rectangle 3"/>
          <p:cNvSpPr>
            <a:spLocks noGrp="1" noChangeArrowheads="1"/>
          </p:cNvSpPr>
          <p:nvPr>
            <p:ph type="body" idx="1"/>
          </p:nvPr>
        </p:nvSpPr>
        <p:spPr>
          <a:xfrm>
            <a:off x="702310" y="4421935"/>
            <a:ext cx="5618480" cy="4188574"/>
          </a:xfrm>
          <a:noFill/>
          <a:ln/>
        </p:spPr>
        <p:txBody>
          <a:bodyPr lIns="91209" tIns="45605" rIns="91209" bIns="45605"/>
          <a:lstStyle/>
          <a:p>
            <a:pPr>
              <a:spcBef>
                <a:spcPct val="0"/>
              </a:spcBef>
            </a:pPr>
            <a:endParaRPr lang="nl-NL"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3979757" y="8843868"/>
            <a:ext cx="3043343" cy="465233"/>
          </a:xfrm>
          <a:prstGeom prst="rect">
            <a:avLst/>
          </a:prstGeom>
          <a:noFill/>
          <a:ln w="9525">
            <a:noFill/>
            <a:miter lim="800000"/>
            <a:headEnd/>
            <a:tailEnd/>
          </a:ln>
        </p:spPr>
        <p:txBody>
          <a:bodyPr lIns="90580" tIns="45290" rIns="90580" bIns="45290" anchor="b"/>
          <a:lstStyle/>
          <a:p>
            <a:pPr algn="r"/>
            <a:fld id="{92B516A5-C424-49C8-B383-C85BA8C340D7}" type="slidenum">
              <a:rPr lang="en-GB" sz="1200"/>
              <a:pPr algn="r"/>
              <a:t>27</a:t>
            </a:fld>
            <a:endParaRPr lang="en-GB" sz="1200" dirty="0"/>
          </a:p>
        </p:txBody>
      </p:sp>
      <p:sp>
        <p:nvSpPr>
          <p:cNvPr id="24579" name="Rectangle 2"/>
          <p:cNvSpPr>
            <a:spLocks noGrp="1" noRot="1" noChangeAspect="1" noChangeArrowheads="1" noTextEdit="1"/>
          </p:cNvSpPr>
          <p:nvPr>
            <p:ph type="sldImg"/>
          </p:nvPr>
        </p:nvSpPr>
        <p:spPr>
          <a:xfrm>
            <a:off x="1187450" y="700088"/>
            <a:ext cx="4649788" cy="3487737"/>
          </a:xfrm>
          <a:ln w="12700" cap="flat"/>
        </p:spPr>
      </p:sp>
      <p:sp>
        <p:nvSpPr>
          <p:cNvPr id="24580" name="Rectangle 3"/>
          <p:cNvSpPr>
            <a:spLocks noGrp="1" noChangeArrowheads="1"/>
          </p:cNvSpPr>
          <p:nvPr>
            <p:ph type="body" idx="1"/>
          </p:nvPr>
        </p:nvSpPr>
        <p:spPr>
          <a:xfrm>
            <a:off x="702310" y="4421935"/>
            <a:ext cx="5618480" cy="4188574"/>
          </a:xfrm>
          <a:noFill/>
          <a:ln/>
        </p:spPr>
        <p:txBody>
          <a:bodyPr lIns="91209" tIns="45605" rIns="91209" bIns="45605"/>
          <a:lstStyle/>
          <a:p>
            <a:pPr>
              <a:spcBef>
                <a:spcPct val="0"/>
              </a:spcBef>
            </a:pPr>
            <a:endParaRPr lang="nl-NL"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9E97AFB-7C48-4733-B3D4-083480C90B47}" type="slidenum">
              <a:rPr lang="en-GB"/>
              <a:pPr/>
              <a:t>28</a:t>
            </a:fld>
            <a:endParaRPr lang="en-GB"/>
          </a:p>
        </p:txBody>
      </p:sp>
      <p:sp>
        <p:nvSpPr>
          <p:cNvPr id="56323" name="Rectangle 2"/>
          <p:cNvSpPr>
            <a:spLocks noGrp="1" noRot="1" noChangeAspect="1" noChangeArrowheads="1" noTextEdit="1"/>
          </p:cNvSpPr>
          <p:nvPr>
            <p:ph type="sldImg"/>
          </p:nvPr>
        </p:nvSpPr>
        <p:spPr>
          <a:xfrm>
            <a:off x="1185863" y="700088"/>
            <a:ext cx="4651375" cy="3487737"/>
          </a:xfrm>
          <a:ln w="12700" cap="flat"/>
        </p:spPr>
      </p:sp>
      <p:sp>
        <p:nvSpPr>
          <p:cNvPr id="56324"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FB6FEE6-3739-4891-9F0A-6C1DD4242BC3}" type="slidenum">
              <a:rPr lang="en-GB" smtClean="0"/>
              <a:pPr/>
              <a:t>30</a:t>
            </a:fld>
            <a:endParaRPr lang="en-GB" smtClean="0"/>
          </a:p>
        </p:txBody>
      </p:sp>
      <p:sp>
        <p:nvSpPr>
          <p:cNvPr id="62467" name="Rectangle 2"/>
          <p:cNvSpPr>
            <a:spLocks noGrp="1" noRot="1" noChangeAspect="1" noChangeArrowheads="1" noTextEdit="1"/>
          </p:cNvSpPr>
          <p:nvPr>
            <p:ph type="sldImg"/>
          </p:nvPr>
        </p:nvSpPr>
        <p:spPr>
          <a:xfrm>
            <a:off x="1185863" y="700088"/>
            <a:ext cx="4651375" cy="3487737"/>
          </a:xfrm>
          <a:ln w="12700" cap="flat"/>
        </p:spPr>
      </p:sp>
      <p:sp>
        <p:nvSpPr>
          <p:cNvPr id="62468"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FB6FEE6-3739-4891-9F0A-6C1DD4242BC3}" type="slidenum">
              <a:rPr lang="en-GB" smtClean="0"/>
              <a:pPr/>
              <a:t>31</a:t>
            </a:fld>
            <a:endParaRPr lang="en-GB" smtClean="0"/>
          </a:p>
        </p:txBody>
      </p:sp>
      <p:sp>
        <p:nvSpPr>
          <p:cNvPr id="62467" name="Rectangle 2"/>
          <p:cNvSpPr>
            <a:spLocks noGrp="1" noRot="1" noChangeAspect="1" noChangeArrowheads="1" noTextEdit="1"/>
          </p:cNvSpPr>
          <p:nvPr>
            <p:ph type="sldImg"/>
          </p:nvPr>
        </p:nvSpPr>
        <p:spPr>
          <a:xfrm>
            <a:off x="1185863" y="700088"/>
            <a:ext cx="4651375" cy="3487737"/>
          </a:xfrm>
          <a:ln w="12700" cap="flat"/>
        </p:spPr>
      </p:sp>
      <p:sp>
        <p:nvSpPr>
          <p:cNvPr id="62468"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FB6FEE6-3739-4891-9F0A-6C1DD4242BC3}" type="slidenum">
              <a:rPr lang="en-GB" smtClean="0"/>
              <a:pPr/>
              <a:t>32</a:t>
            </a:fld>
            <a:endParaRPr lang="en-GB" smtClean="0"/>
          </a:p>
        </p:txBody>
      </p:sp>
      <p:sp>
        <p:nvSpPr>
          <p:cNvPr id="62467" name="Rectangle 2"/>
          <p:cNvSpPr>
            <a:spLocks noGrp="1" noRot="1" noChangeAspect="1" noChangeArrowheads="1" noTextEdit="1"/>
          </p:cNvSpPr>
          <p:nvPr>
            <p:ph type="sldImg"/>
          </p:nvPr>
        </p:nvSpPr>
        <p:spPr>
          <a:xfrm>
            <a:off x="1185863" y="700088"/>
            <a:ext cx="4651375" cy="3487737"/>
          </a:xfrm>
          <a:ln w="12700" cap="flat"/>
        </p:spPr>
      </p:sp>
      <p:sp>
        <p:nvSpPr>
          <p:cNvPr id="62468"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FB6FEE6-3739-4891-9F0A-6C1DD4242BC3}" type="slidenum">
              <a:rPr lang="en-GB" smtClean="0"/>
              <a:pPr/>
              <a:t>33</a:t>
            </a:fld>
            <a:endParaRPr lang="en-GB" smtClean="0"/>
          </a:p>
        </p:txBody>
      </p:sp>
      <p:sp>
        <p:nvSpPr>
          <p:cNvPr id="62467" name="Rectangle 2"/>
          <p:cNvSpPr>
            <a:spLocks noGrp="1" noRot="1" noChangeAspect="1" noChangeArrowheads="1" noTextEdit="1"/>
          </p:cNvSpPr>
          <p:nvPr>
            <p:ph type="sldImg"/>
          </p:nvPr>
        </p:nvSpPr>
        <p:spPr>
          <a:xfrm>
            <a:off x="1185863" y="700088"/>
            <a:ext cx="4651375" cy="3487737"/>
          </a:xfrm>
          <a:ln w="12700" cap="flat"/>
        </p:spPr>
      </p:sp>
      <p:sp>
        <p:nvSpPr>
          <p:cNvPr id="62468"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FB6FEE6-3739-4891-9F0A-6C1DD4242BC3}" type="slidenum">
              <a:rPr lang="en-GB" smtClean="0"/>
              <a:pPr/>
              <a:t>34</a:t>
            </a:fld>
            <a:endParaRPr lang="en-GB" smtClean="0"/>
          </a:p>
        </p:txBody>
      </p:sp>
      <p:sp>
        <p:nvSpPr>
          <p:cNvPr id="62467" name="Rectangle 2"/>
          <p:cNvSpPr>
            <a:spLocks noGrp="1" noRot="1" noChangeAspect="1" noChangeArrowheads="1" noTextEdit="1"/>
          </p:cNvSpPr>
          <p:nvPr>
            <p:ph type="sldImg"/>
          </p:nvPr>
        </p:nvSpPr>
        <p:spPr>
          <a:xfrm>
            <a:off x="1185863" y="700088"/>
            <a:ext cx="4651375" cy="3487737"/>
          </a:xfrm>
          <a:ln w="12700" cap="flat"/>
        </p:spPr>
      </p:sp>
      <p:sp>
        <p:nvSpPr>
          <p:cNvPr id="62468"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FB6FEE6-3739-4891-9F0A-6C1DD4242BC3}" type="slidenum">
              <a:rPr lang="en-GB" smtClean="0"/>
              <a:pPr/>
              <a:t>35</a:t>
            </a:fld>
            <a:endParaRPr lang="en-GB" smtClean="0"/>
          </a:p>
        </p:txBody>
      </p:sp>
      <p:sp>
        <p:nvSpPr>
          <p:cNvPr id="62467" name="Rectangle 2"/>
          <p:cNvSpPr>
            <a:spLocks noGrp="1" noRot="1" noChangeAspect="1" noChangeArrowheads="1" noTextEdit="1"/>
          </p:cNvSpPr>
          <p:nvPr>
            <p:ph type="sldImg"/>
          </p:nvPr>
        </p:nvSpPr>
        <p:spPr>
          <a:xfrm>
            <a:off x="1185863" y="700088"/>
            <a:ext cx="4651375" cy="3487737"/>
          </a:xfrm>
          <a:ln w="12700" cap="flat"/>
        </p:spPr>
      </p:sp>
      <p:sp>
        <p:nvSpPr>
          <p:cNvPr id="62468"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FB6FEE6-3739-4891-9F0A-6C1DD4242BC3}" type="slidenum">
              <a:rPr lang="en-GB" smtClean="0"/>
              <a:pPr/>
              <a:t>36</a:t>
            </a:fld>
            <a:endParaRPr lang="en-GB" smtClean="0"/>
          </a:p>
        </p:txBody>
      </p:sp>
      <p:sp>
        <p:nvSpPr>
          <p:cNvPr id="62467" name="Rectangle 2"/>
          <p:cNvSpPr>
            <a:spLocks noGrp="1" noRot="1" noChangeAspect="1" noChangeArrowheads="1" noTextEdit="1"/>
          </p:cNvSpPr>
          <p:nvPr>
            <p:ph type="sldImg"/>
          </p:nvPr>
        </p:nvSpPr>
        <p:spPr>
          <a:xfrm>
            <a:off x="1185863" y="700088"/>
            <a:ext cx="4651375" cy="3487737"/>
          </a:xfrm>
          <a:ln w="12700" cap="flat"/>
        </p:spPr>
      </p:sp>
      <p:sp>
        <p:nvSpPr>
          <p:cNvPr id="62468"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FB6FEE6-3739-4891-9F0A-6C1DD4242BC3}" type="slidenum">
              <a:rPr lang="en-GB" smtClean="0"/>
              <a:pPr/>
              <a:t>37</a:t>
            </a:fld>
            <a:endParaRPr lang="en-GB" smtClean="0"/>
          </a:p>
        </p:txBody>
      </p:sp>
      <p:sp>
        <p:nvSpPr>
          <p:cNvPr id="62467" name="Rectangle 2"/>
          <p:cNvSpPr>
            <a:spLocks noGrp="1" noRot="1" noChangeAspect="1" noChangeArrowheads="1" noTextEdit="1"/>
          </p:cNvSpPr>
          <p:nvPr>
            <p:ph type="sldImg"/>
          </p:nvPr>
        </p:nvSpPr>
        <p:spPr>
          <a:xfrm>
            <a:off x="1185863" y="700088"/>
            <a:ext cx="4651375" cy="3487737"/>
          </a:xfrm>
          <a:ln w="12700" cap="flat"/>
        </p:spPr>
      </p:sp>
      <p:sp>
        <p:nvSpPr>
          <p:cNvPr id="62468"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A4B7D03-7862-4426-9D28-8506BDBB0B93}" type="slidenum">
              <a:rPr lang="en-GB" smtClean="0"/>
              <a:pPr/>
              <a:t>38</a:t>
            </a:fld>
            <a:endParaRPr lang="en-GB" smtClean="0"/>
          </a:p>
        </p:txBody>
      </p:sp>
      <p:sp>
        <p:nvSpPr>
          <p:cNvPr id="56323" name="Rectangle 2"/>
          <p:cNvSpPr>
            <a:spLocks noGrp="1" noRot="1" noChangeAspect="1" noChangeArrowheads="1" noTextEdit="1"/>
          </p:cNvSpPr>
          <p:nvPr>
            <p:ph type="sldImg"/>
          </p:nvPr>
        </p:nvSpPr>
        <p:spPr>
          <a:xfrm>
            <a:off x="1185863" y="700088"/>
            <a:ext cx="4651375" cy="3487737"/>
          </a:xfrm>
          <a:solidFill>
            <a:srgbClr val="FFFFFF"/>
          </a:solidFill>
          <a:ln w="12700" cap="flat"/>
        </p:spPr>
      </p:sp>
      <p:sp>
        <p:nvSpPr>
          <p:cNvPr id="56324" name="Rectangle 3"/>
          <p:cNvSpPr>
            <a:spLocks noGrp="1" noChangeArrowheads="1"/>
          </p:cNvSpPr>
          <p:nvPr>
            <p:ph type="body" idx="1"/>
          </p:nvPr>
        </p:nvSpPr>
        <p:spPr>
          <a:noFill/>
          <a:ln/>
        </p:spPr>
        <p:txBody>
          <a:bodyPr lIns="92075" tIns="46038" rIns="92075" bIns="46038"/>
          <a:lstStyle/>
          <a:p>
            <a:endParaRPr lang="nl-NL"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83FF30E0-3B89-4E1B-A762-A8902E24B854}" type="slidenum">
              <a:rPr lang="en-GB" smtClean="0"/>
              <a:pPr/>
              <a:t>39</a:t>
            </a:fld>
            <a:endParaRPr lang="en-GB" smtClean="0"/>
          </a:p>
        </p:txBody>
      </p:sp>
      <p:sp>
        <p:nvSpPr>
          <p:cNvPr id="47107" name="Rectangle 2"/>
          <p:cNvSpPr>
            <a:spLocks noGrp="1" noRot="1" noChangeAspect="1" noChangeArrowheads="1" noTextEdit="1"/>
          </p:cNvSpPr>
          <p:nvPr>
            <p:ph type="sldImg"/>
          </p:nvPr>
        </p:nvSpPr>
        <p:spPr>
          <a:xfrm>
            <a:off x="1185863" y="700088"/>
            <a:ext cx="4651375" cy="3487737"/>
          </a:xfrm>
          <a:ln w="12700" cap="flat"/>
        </p:spPr>
      </p:sp>
      <p:sp>
        <p:nvSpPr>
          <p:cNvPr id="47108"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A4B7D03-7862-4426-9D28-8506BDBB0B93}" type="slidenum">
              <a:rPr lang="en-GB" smtClean="0"/>
              <a:pPr/>
              <a:t>40</a:t>
            </a:fld>
            <a:endParaRPr lang="en-GB" smtClean="0"/>
          </a:p>
        </p:txBody>
      </p:sp>
      <p:sp>
        <p:nvSpPr>
          <p:cNvPr id="56323" name="Rectangle 2"/>
          <p:cNvSpPr>
            <a:spLocks noGrp="1" noRot="1" noChangeAspect="1" noChangeArrowheads="1" noTextEdit="1"/>
          </p:cNvSpPr>
          <p:nvPr>
            <p:ph type="sldImg"/>
          </p:nvPr>
        </p:nvSpPr>
        <p:spPr>
          <a:xfrm>
            <a:off x="1185863" y="700088"/>
            <a:ext cx="4651375" cy="3487737"/>
          </a:xfrm>
          <a:solidFill>
            <a:srgbClr val="FFFFFF"/>
          </a:solidFill>
          <a:ln w="12700" cap="flat"/>
        </p:spPr>
      </p:sp>
      <p:sp>
        <p:nvSpPr>
          <p:cNvPr id="56324" name="Rectangle 3"/>
          <p:cNvSpPr>
            <a:spLocks noGrp="1" noChangeArrowheads="1"/>
          </p:cNvSpPr>
          <p:nvPr>
            <p:ph type="body" idx="1"/>
          </p:nvPr>
        </p:nvSpPr>
        <p:spPr>
          <a:noFill/>
          <a:ln/>
        </p:spPr>
        <p:txBody>
          <a:bodyPr lIns="92075" tIns="46038" rIns="92075" bIns="46038"/>
          <a:lstStyle/>
          <a:p>
            <a:endParaRPr lang="nl-NL"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FB6FEE6-3739-4891-9F0A-6C1DD4242BC3}" type="slidenum">
              <a:rPr lang="en-GB" smtClean="0"/>
              <a:pPr/>
              <a:t>41</a:t>
            </a:fld>
            <a:endParaRPr lang="en-GB" smtClean="0"/>
          </a:p>
        </p:txBody>
      </p:sp>
      <p:sp>
        <p:nvSpPr>
          <p:cNvPr id="62467" name="Rectangle 2"/>
          <p:cNvSpPr>
            <a:spLocks noGrp="1" noRot="1" noChangeAspect="1" noChangeArrowheads="1" noTextEdit="1"/>
          </p:cNvSpPr>
          <p:nvPr>
            <p:ph type="sldImg"/>
          </p:nvPr>
        </p:nvSpPr>
        <p:spPr>
          <a:xfrm>
            <a:off x="1185863" y="700088"/>
            <a:ext cx="4651375" cy="3487737"/>
          </a:xfrm>
          <a:ln w="12700" cap="flat"/>
        </p:spPr>
      </p:sp>
      <p:sp>
        <p:nvSpPr>
          <p:cNvPr id="62468" name="Rectangle 3"/>
          <p:cNvSpPr>
            <a:spLocks noGrp="1" noChangeArrowheads="1"/>
          </p:cNvSpPr>
          <p:nvPr>
            <p:ph type="body" idx="1"/>
          </p:nvPr>
        </p:nvSpPr>
        <p:spPr>
          <a:noFill/>
          <a:ln/>
        </p:spPr>
        <p:txBody>
          <a:bodyPr lIns="92075" tIns="46038" rIns="92075" bIns="46038"/>
          <a:lstStyle/>
          <a:p>
            <a:pPr eaLnBrk="1" hangingPunct="1"/>
            <a:endParaRPr lang="nl-NL"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87450" y="700088"/>
            <a:ext cx="4649788" cy="3487737"/>
          </a:xfrm>
          <a:solidFill>
            <a:srgbClr val="FFFFFF"/>
          </a:solidFill>
          <a:ln w="12700" cap="flat"/>
        </p:spPr>
      </p:sp>
      <p:sp>
        <p:nvSpPr>
          <p:cNvPr id="58371" name="Rectangle 3"/>
          <p:cNvSpPr>
            <a:spLocks noGrp="1" noChangeArrowheads="1"/>
          </p:cNvSpPr>
          <p:nvPr>
            <p:ph type="body" idx="1"/>
          </p:nvPr>
        </p:nvSpPr>
        <p:spPr>
          <a:noFill/>
          <a:ln/>
        </p:spPr>
        <p:txBody>
          <a:bodyPr lIns="92075" tIns="46038" rIns="92075" bIns="46038"/>
          <a:lstStyle/>
          <a:p>
            <a:endParaRPr lang="nl-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het opmaakprofiel van de modelondertitel te bewerken</a:t>
            </a:r>
            <a:endParaRPr lang="nl-NL"/>
          </a:p>
        </p:txBody>
      </p:sp>
      <p:sp>
        <p:nvSpPr>
          <p:cNvPr id="4" name="Tijdelijke aanduiding voor datum 3"/>
          <p:cNvSpPr>
            <a:spLocks noGrp="1"/>
          </p:cNvSpPr>
          <p:nvPr>
            <p:ph type="dt" sz="half" idx="10"/>
          </p:nvPr>
        </p:nvSpPr>
        <p:spPr/>
        <p:txBody>
          <a:bodyPr/>
          <a:lstStyle>
            <a:lvl1pPr>
              <a:defRPr/>
            </a:lvl1pPr>
          </a:lstStyle>
          <a:p>
            <a:pPr>
              <a:defRPr/>
            </a:pPr>
            <a:endParaRPr lang="en-GB"/>
          </a:p>
        </p:txBody>
      </p:sp>
      <p:sp>
        <p:nvSpPr>
          <p:cNvPr id="5" name="Tijdelijke aanduiding voor voettekst 4"/>
          <p:cNvSpPr>
            <a:spLocks noGrp="1"/>
          </p:cNvSpPr>
          <p:nvPr>
            <p:ph type="ftr" sz="quarter" idx="11"/>
          </p:nvPr>
        </p:nvSpPr>
        <p:spPr/>
        <p:txBody>
          <a:bodyPr/>
          <a:lstStyle>
            <a:lvl1pPr>
              <a:defRPr/>
            </a:lvl1pPr>
          </a:lstStyle>
          <a:p>
            <a:pPr>
              <a:defRPr/>
            </a:pPr>
            <a:endParaRPr lang="en-GB"/>
          </a:p>
        </p:txBody>
      </p:sp>
      <p:sp>
        <p:nvSpPr>
          <p:cNvPr id="6" name="Tijdelijke aanduiding voor dianummer 5"/>
          <p:cNvSpPr>
            <a:spLocks noGrp="1"/>
          </p:cNvSpPr>
          <p:nvPr>
            <p:ph type="sldNum" sz="quarter" idx="12"/>
          </p:nvPr>
        </p:nvSpPr>
        <p:spPr/>
        <p:txBody>
          <a:bodyPr/>
          <a:lstStyle>
            <a:lvl1pPr>
              <a:defRPr/>
            </a:lvl1pPr>
          </a:lstStyle>
          <a:p>
            <a:pPr>
              <a:defRPr/>
            </a:pPr>
            <a:fld id="{97C234C6-1CB1-4C90-9BF9-47859358ED06}" type="slidenum">
              <a:rPr lang="en-GB"/>
              <a:pPr>
                <a:defRPr/>
              </a:pPr>
              <a:t>‹nr.›</a:t>
            </a:fld>
            <a:endParaRPr lang="en-GB"/>
          </a:p>
        </p:txBody>
      </p:sp>
    </p:spTree>
  </p:cSld>
  <p:clrMapOvr>
    <a:masterClrMapping/>
  </p:clrMapOvr>
  <p:transition xmlns:p14="http://schemas.microsoft.com/office/powerpoint/2010/mai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pPr>
              <a:defRPr/>
            </a:pPr>
            <a:endParaRPr lang="en-GB"/>
          </a:p>
        </p:txBody>
      </p:sp>
      <p:sp>
        <p:nvSpPr>
          <p:cNvPr id="5" name="Tijdelijke aanduiding voor voettekst 4"/>
          <p:cNvSpPr>
            <a:spLocks noGrp="1"/>
          </p:cNvSpPr>
          <p:nvPr>
            <p:ph type="ftr" sz="quarter" idx="11"/>
          </p:nvPr>
        </p:nvSpPr>
        <p:spPr/>
        <p:txBody>
          <a:bodyPr/>
          <a:lstStyle>
            <a:lvl1pPr>
              <a:defRPr/>
            </a:lvl1pPr>
          </a:lstStyle>
          <a:p>
            <a:pPr>
              <a:defRPr/>
            </a:pPr>
            <a:endParaRPr lang="en-GB"/>
          </a:p>
        </p:txBody>
      </p:sp>
      <p:sp>
        <p:nvSpPr>
          <p:cNvPr id="6" name="Tijdelijke aanduiding voor dianummer 5"/>
          <p:cNvSpPr>
            <a:spLocks noGrp="1"/>
          </p:cNvSpPr>
          <p:nvPr>
            <p:ph type="sldNum" sz="quarter" idx="12"/>
          </p:nvPr>
        </p:nvSpPr>
        <p:spPr/>
        <p:txBody>
          <a:bodyPr/>
          <a:lstStyle>
            <a:lvl1pPr>
              <a:defRPr/>
            </a:lvl1pPr>
          </a:lstStyle>
          <a:p>
            <a:pPr>
              <a:defRPr/>
            </a:pPr>
            <a:fld id="{9B3AC835-DD1C-4744-A0E2-1EA0892EDF3D}" type="slidenum">
              <a:rPr lang="en-GB"/>
              <a:pPr>
                <a:defRPr/>
              </a:pPr>
              <a:t>‹nr.›</a:t>
            </a:fld>
            <a:endParaRPr lang="en-GB"/>
          </a:p>
        </p:txBody>
      </p:sp>
    </p:spTree>
  </p:cSld>
  <p:clrMapOvr>
    <a:masterClrMapping/>
  </p:clrMapOvr>
  <p:transition xmlns:p14="http://schemas.microsoft.com/office/powerpoint/2010/mai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lvl1pPr>
              <a:defRPr/>
            </a:lvl1pPr>
          </a:lstStyle>
          <a:p>
            <a:pPr>
              <a:defRPr/>
            </a:pPr>
            <a:endParaRPr lang="en-GB"/>
          </a:p>
        </p:txBody>
      </p:sp>
      <p:sp>
        <p:nvSpPr>
          <p:cNvPr id="5" name="Tijdelijke aanduiding voor voettekst 4"/>
          <p:cNvSpPr>
            <a:spLocks noGrp="1"/>
          </p:cNvSpPr>
          <p:nvPr>
            <p:ph type="ftr" sz="quarter" idx="11"/>
          </p:nvPr>
        </p:nvSpPr>
        <p:spPr/>
        <p:txBody>
          <a:bodyPr/>
          <a:lstStyle>
            <a:lvl1pPr>
              <a:defRPr/>
            </a:lvl1pPr>
          </a:lstStyle>
          <a:p>
            <a:pPr>
              <a:defRPr/>
            </a:pPr>
            <a:endParaRPr lang="en-GB"/>
          </a:p>
        </p:txBody>
      </p:sp>
      <p:sp>
        <p:nvSpPr>
          <p:cNvPr id="6" name="Tijdelijke aanduiding voor dianummer 5"/>
          <p:cNvSpPr>
            <a:spLocks noGrp="1"/>
          </p:cNvSpPr>
          <p:nvPr>
            <p:ph type="sldNum" sz="quarter" idx="12"/>
          </p:nvPr>
        </p:nvSpPr>
        <p:spPr/>
        <p:txBody>
          <a:bodyPr/>
          <a:lstStyle>
            <a:lvl1pPr>
              <a:defRPr/>
            </a:lvl1pPr>
          </a:lstStyle>
          <a:p>
            <a:pPr>
              <a:defRPr/>
            </a:pPr>
            <a:fld id="{4C91F22A-3901-4564-BA3F-E15C548281CC}" type="slidenum">
              <a:rPr lang="en-GB"/>
              <a:pPr>
                <a:defRPr/>
              </a:pPr>
              <a:t>‹nr.›</a:t>
            </a:fld>
            <a:endParaRPr lang="en-GB"/>
          </a:p>
        </p:txBody>
      </p:sp>
    </p:spTree>
  </p:cSld>
  <p:clrMapOvr>
    <a:masterClrMapping/>
  </p:clrMapOvr>
  <p:transition xmlns:p14="http://schemas.microsoft.com/office/powerpoint/2010/mai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3"/>
          <p:cNvSpPr>
            <a:spLocks noGrp="1"/>
          </p:cNvSpPr>
          <p:nvPr>
            <p:ph type="dt" sz="half" idx="10"/>
          </p:nvPr>
        </p:nvSpPr>
        <p:spPr/>
        <p:txBody>
          <a:bodyPr/>
          <a:lstStyle>
            <a:lvl1pPr>
              <a:defRPr/>
            </a:lvl1pPr>
          </a:lstStyle>
          <a:p>
            <a:pPr>
              <a:defRPr/>
            </a:pPr>
            <a:endParaRPr lang="en-GB"/>
          </a:p>
        </p:txBody>
      </p:sp>
      <p:sp>
        <p:nvSpPr>
          <p:cNvPr id="6" name="Tijdelijke aanduiding voor voettekst 4"/>
          <p:cNvSpPr>
            <a:spLocks noGrp="1"/>
          </p:cNvSpPr>
          <p:nvPr>
            <p:ph type="ftr" sz="quarter" idx="11"/>
          </p:nvPr>
        </p:nvSpPr>
        <p:spPr/>
        <p:txBody>
          <a:bodyPr/>
          <a:lstStyle>
            <a:lvl1pPr>
              <a:defRPr/>
            </a:lvl1pPr>
          </a:lstStyle>
          <a:p>
            <a:pPr>
              <a:defRPr/>
            </a:pPr>
            <a:endParaRPr lang="en-GB"/>
          </a:p>
        </p:txBody>
      </p:sp>
      <p:sp>
        <p:nvSpPr>
          <p:cNvPr id="7" name="Tijdelijke aanduiding voor dianummer 5"/>
          <p:cNvSpPr>
            <a:spLocks noGrp="1"/>
          </p:cNvSpPr>
          <p:nvPr>
            <p:ph type="sldNum" sz="quarter" idx="12"/>
          </p:nvPr>
        </p:nvSpPr>
        <p:spPr/>
        <p:txBody>
          <a:bodyPr/>
          <a:lstStyle>
            <a:lvl1pPr>
              <a:defRPr/>
            </a:lvl1pPr>
          </a:lstStyle>
          <a:p>
            <a:pPr>
              <a:defRPr/>
            </a:pPr>
            <a:fld id="{23A5FD8C-DB8D-4AFE-AEE3-A8608FE48EE8}" type="slidenum">
              <a:rPr lang="en-GB"/>
              <a:pPr>
                <a:defRPr/>
              </a:pPr>
              <a:t>‹nr.›</a:t>
            </a:fld>
            <a:endParaRPr lang="en-GB"/>
          </a:p>
        </p:txBody>
      </p:sp>
    </p:spTree>
  </p:cSld>
  <p:clrMapOvr>
    <a:masterClrMapping/>
  </p:clrMapOvr>
  <p:transition xmlns:p14="http://schemas.microsoft.com/office/powerpoint/2010/mai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3"/>
          <p:cNvSpPr>
            <a:spLocks noGrp="1"/>
          </p:cNvSpPr>
          <p:nvPr>
            <p:ph type="dt" sz="half" idx="10"/>
          </p:nvPr>
        </p:nvSpPr>
        <p:spPr/>
        <p:txBody>
          <a:bodyPr/>
          <a:lstStyle>
            <a:lvl1pPr>
              <a:defRPr/>
            </a:lvl1pPr>
          </a:lstStyle>
          <a:p>
            <a:pPr>
              <a:defRPr/>
            </a:pPr>
            <a:endParaRPr lang="en-GB"/>
          </a:p>
        </p:txBody>
      </p:sp>
      <p:sp>
        <p:nvSpPr>
          <p:cNvPr id="8" name="Tijdelijke aanduiding voor voettekst 4"/>
          <p:cNvSpPr>
            <a:spLocks noGrp="1"/>
          </p:cNvSpPr>
          <p:nvPr>
            <p:ph type="ftr" sz="quarter" idx="11"/>
          </p:nvPr>
        </p:nvSpPr>
        <p:spPr/>
        <p:txBody>
          <a:bodyPr/>
          <a:lstStyle>
            <a:lvl1pPr>
              <a:defRPr/>
            </a:lvl1pPr>
          </a:lstStyle>
          <a:p>
            <a:pPr>
              <a:defRPr/>
            </a:pPr>
            <a:endParaRPr lang="en-GB"/>
          </a:p>
        </p:txBody>
      </p:sp>
      <p:sp>
        <p:nvSpPr>
          <p:cNvPr id="9" name="Tijdelijke aanduiding voor dianummer 5"/>
          <p:cNvSpPr>
            <a:spLocks noGrp="1"/>
          </p:cNvSpPr>
          <p:nvPr>
            <p:ph type="sldNum" sz="quarter" idx="12"/>
          </p:nvPr>
        </p:nvSpPr>
        <p:spPr/>
        <p:txBody>
          <a:bodyPr/>
          <a:lstStyle>
            <a:lvl1pPr>
              <a:defRPr/>
            </a:lvl1pPr>
          </a:lstStyle>
          <a:p>
            <a:pPr>
              <a:defRPr/>
            </a:pPr>
            <a:fld id="{68A2EE8A-64E7-4CC0-AFCA-8D0634B8448E}" type="slidenum">
              <a:rPr lang="en-GB"/>
              <a:pPr>
                <a:defRPr/>
              </a:pPr>
              <a:t>‹nr.›</a:t>
            </a:fld>
            <a:endParaRPr lang="en-GB"/>
          </a:p>
        </p:txBody>
      </p:sp>
    </p:spTree>
  </p:cSld>
  <p:clrMapOvr>
    <a:masterClrMapping/>
  </p:clrMapOvr>
  <p:transition xmlns:p14="http://schemas.microsoft.com/office/powerpoint/2010/mai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3"/>
          <p:cNvSpPr>
            <a:spLocks noGrp="1"/>
          </p:cNvSpPr>
          <p:nvPr>
            <p:ph type="dt" sz="half" idx="10"/>
          </p:nvPr>
        </p:nvSpPr>
        <p:spPr/>
        <p:txBody>
          <a:bodyPr/>
          <a:lstStyle>
            <a:lvl1pPr>
              <a:defRPr/>
            </a:lvl1pPr>
          </a:lstStyle>
          <a:p>
            <a:pPr>
              <a:defRPr/>
            </a:pPr>
            <a:endParaRPr lang="en-GB"/>
          </a:p>
        </p:txBody>
      </p:sp>
      <p:sp>
        <p:nvSpPr>
          <p:cNvPr id="4" name="Tijdelijke aanduiding voor voettekst 4"/>
          <p:cNvSpPr>
            <a:spLocks noGrp="1"/>
          </p:cNvSpPr>
          <p:nvPr>
            <p:ph type="ftr" sz="quarter" idx="11"/>
          </p:nvPr>
        </p:nvSpPr>
        <p:spPr/>
        <p:txBody>
          <a:bodyPr/>
          <a:lstStyle>
            <a:lvl1pPr>
              <a:defRPr/>
            </a:lvl1pPr>
          </a:lstStyle>
          <a:p>
            <a:pPr>
              <a:defRPr/>
            </a:pPr>
            <a:endParaRPr lang="en-GB"/>
          </a:p>
        </p:txBody>
      </p:sp>
      <p:sp>
        <p:nvSpPr>
          <p:cNvPr id="5" name="Tijdelijke aanduiding voor dianummer 5"/>
          <p:cNvSpPr>
            <a:spLocks noGrp="1"/>
          </p:cNvSpPr>
          <p:nvPr>
            <p:ph type="sldNum" sz="quarter" idx="12"/>
          </p:nvPr>
        </p:nvSpPr>
        <p:spPr/>
        <p:txBody>
          <a:bodyPr/>
          <a:lstStyle>
            <a:lvl1pPr>
              <a:defRPr/>
            </a:lvl1pPr>
          </a:lstStyle>
          <a:p>
            <a:pPr>
              <a:defRPr/>
            </a:pPr>
            <a:fld id="{3DF07BF0-4A71-4D4E-8B2F-9FA361F677D6}" type="slidenum">
              <a:rPr lang="en-GB"/>
              <a:pPr>
                <a:defRPr/>
              </a:pPr>
              <a:t>‹nr.›</a:t>
            </a:fld>
            <a:endParaRPr lang="en-GB"/>
          </a:p>
        </p:txBody>
      </p:sp>
    </p:spTree>
  </p:cSld>
  <p:clrMapOvr>
    <a:masterClrMapping/>
  </p:clrMapOvr>
  <p:transition xmlns:p14="http://schemas.microsoft.com/office/powerpoint/2010/mai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3"/>
          <p:cNvSpPr>
            <a:spLocks noGrp="1"/>
          </p:cNvSpPr>
          <p:nvPr>
            <p:ph type="dt" sz="half" idx="10"/>
          </p:nvPr>
        </p:nvSpPr>
        <p:spPr/>
        <p:txBody>
          <a:bodyPr/>
          <a:lstStyle>
            <a:lvl1pPr>
              <a:defRPr/>
            </a:lvl1pPr>
          </a:lstStyle>
          <a:p>
            <a:pPr>
              <a:defRPr/>
            </a:pPr>
            <a:endParaRPr lang="en-GB"/>
          </a:p>
        </p:txBody>
      </p:sp>
      <p:sp>
        <p:nvSpPr>
          <p:cNvPr id="3" name="Tijdelijke aanduiding voor voettekst 4"/>
          <p:cNvSpPr>
            <a:spLocks noGrp="1"/>
          </p:cNvSpPr>
          <p:nvPr>
            <p:ph type="ftr" sz="quarter" idx="11"/>
          </p:nvPr>
        </p:nvSpPr>
        <p:spPr/>
        <p:txBody>
          <a:bodyPr/>
          <a:lstStyle>
            <a:lvl1pPr>
              <a:defRPr/>
            </a:lvl1pPr>
          </a:lstStyle>
          <a:p>
            <a:pPr>
              <a:defRPr/>
            </a:pPr>
            <a:endParaRPr lang="en-GB"/>
          </a:p>
        </p:txBody>
      </p:sp>
      <p:sp>
        <p:nvSpPr>
          <p:cNvPr id="4" name="Tijdelijke aanduiding voor dianummer 5"/>
          <p:cNvSpPr>
            <a:spLocks noGrp="1"/>
          </p:cNvSpPr>
          <p:nvPr>
            <p:ph type="sldNum" sz="quarter" idx="12"/>
          </p:nvPr>
        </p:nvSpPr>
        <p:spPr/>
        <p:txBody>
          <a:bodyPr/>
          <a:lstStyle>
            <a:lvl1pPr>
              <a:defRPr/>
            </a:lvl1pPr>
          </a:lstStyle>
          <a:p>
            <a:pPr>
              <a:defRPr/>
            </a:pPr>
            <a:fld id="{D15621EC-2888-4196-A213-59F37F7B7E1C}" type="slidenum">
              <a:rPr lang="en-GB"/>
              <a:pPr>
                <a:defRPr/>
              </a:pPr>
              <a:t>‹nr.›</a:t>
            </a:fld>
            <a:endParaRPr lang="en-GB"/>
          </a:p>
        </p:txBody>
      </p:sp>
    </p:spTree>
  </p:cSld>
  <p:clrMapOvr>
    <a:masterClrMapping/>
  </p:clrMapOvr>
  <p:transition xmlns:p14="http://schemas.microsoft.com/office/powerpoint/2010/mai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endParaRPr lang="en-GB"/>
          </a:p>
        </p:txBody>
      </p:sp>
      <p:sp>
        <p:nvSpPr>
          <p:cNvPr id="6" name="Tijdelijke aanduiding voor voettekst 4"/>
          <p:cNvSpPr>
            <a:spLocks noGrp="1"/>
          </p:cNvSpPr>
          <p:nvPr>
            <p:ph type="ftr" sz="quarter" idx="11"/>
          </p:nvPr>
        </p:nvSpPr>
        <p:spPr/>
        <p:txBody>
          <a:bodyPr/>
          <a:lstStyle>
            <a:lvl1pPr>
              <a:defRPr/>
            </a:lvl1pPr>
          </a:lstStyle>
          <a:p>
            <a:pPr>
              <a:defRPr/>
            </a:pPr>
            <a:endParaRPr lang="en-GB"/>
          </a:p>
        </p:txBody>
      </p:sp>
      <p:sp>
        <p:nvSpPr>
          <p:cNvPr id="7" name="Tijdelijke aanduiding voor dianummer 5"/>
          <p:cNvSpPr>
            <a:spLocks noGrp="1"/>
          </p:cNvSpPr>
          <p:nvPr>
            <p:ph type="sldNum" sz="quarter" idx="12"/>
          </p:nvPr>
        </p:nvSpPr>
        <p:spPr/>
        <p:txBody>
          <a:bodyPr/>
          <a:lstStyle>
            <a:lvl1pPr>
              <a:defRPr/>
            </a:lvl1pPr>
          </a:lstStyle>
          <a:p>
            <a:pPr>
              <a:defRPr/>
            </a:pPr>
            <a:fld id="{9CC072AF-83A8-4E03-A2BB-D17383172349}" type="slidenum">
              <a:rPr lang="en-GB"/>
              <a:pPr>
                <a:defRPr/>
              </a:pPr>
              <a:t>‹nr.›</a:t>
            </a:fld>
            <a:endParaRPr lang="en-GB"/>
          </a:p>
        </p:txBody>
      </p:sp>
    </p:spTree>
  </p:cSld>
  <p:clrMapOvr>
    <a:masterClrMapping/>
  </p:clrMapOvr>
  <p:transition xmlns:p14="http://schemas.microsoft.com/office/powerpoint/2010/mai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endParaRPr lang="en-GB"/>
          </a:p>
        </p:txBody>
      </p:sp>
      <p:sp>
        <p:nvSpPr>
          <p:cNvPr id="6" name="Tijdelijke aanduiding voor voettekst 4"/>
          <p:cNvSpPr>
            <a:spLocks noGrp="1"/>
          </p:cNvSpPr>
          <p:nvPr>
            <p:ph type="ftr" sz="quarter" idx="11"/>
          </p:nvPr>
        </p:nvSpPr>
        <p:spPr/>
        <p:txBody>
          <a:bodyPr/>
          <a:lstStyle>
            <a:lvl1pPr>
              <a:defRPr/>
            </a:lvl1pPr>
          </a:lstStyle>
          <a:p>
            <a:pPr>
              <a:defRPr/>
            </a:pPr>
            <a:endParaRPr lang="en-GB"/>
          </a:p>
        </p:txBody>
      </p:sp>
      <p:sp>
        <p:nvSpPr>
          <p:cNvPr id="7" name="Tijdelijke aanduiding voor dianummer 5"/>
          <p:cNvSpPr>
            <a:spLocks noGrp="1"/>
          </p:cNvSpPr>
          <p:nvPr>
            <p:ph type="sldNum" sz="quarter" idx="12"/>
          </p:nvPr>
        </p:nvSpPr>
        <p:spPr/>
        <p:txBody>
          <a:bodyPr/>
          <a:lstStyle>
            <a:lvl1pPr>
              <a:defRPr/>
            </a:lvl1pPr>
          </a:lstStyle>
          <a:p>
            <a:pPr>
              <a:defRPr/>
            </a:pPr>
            <a:fld id="{E3CD88CA-C0BB-4286-916E-C3836CDF9206}" type="slidenum">
              <a:rPr lang="en-GB"/>
              <a:pPr>
                <a:defRPr/>
              </a:pPr>
              <a:t>‹nr.›</a:t>
            </a:fld>
            <a:endParaRPr lang="en-GB"/>
          </a:p>
        </p:txBody>
      </p:sp>
    </p:spTree>
  </p:cSld>
  <p:clrMapOvr>
    <a:masterClrMapping/>
  </p:clrMapOvr>
  <p:transition xmlns:p14="http://schemas.microsoft.com/office/powerpoint/2010/mai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pPr>
              <a:defRPr/>
            </a:pPr>
            <a:endParaRPr lang="en-GB"/>
          </a:p>
        </p:txBody>
      </p:sp>
      <p:sp>
        <p:nvSpPr>
          <p:cNvPr id="5" name="Tijdelijke aanduiding voor voettekst 4"/>
          <p:cNvSpPr>
            <a:spLocks noGrp="1"/>
          </p:cNvSpPr>
          <p:nvPr>
            <p:ph type="ftr" sz="quarter" idx="11"/>
          </p:nvPr>
        </p:nvSpPr>
        <p:spPr/>
        <p:txBody>
          <a:bodyPr/>
          <a:lstStyle>
            <a:lvl1pPr>
              <a:defRPr/>
            </a:lvl1pPr>
          </a:lstStyle>
          <a:p>
            <a:pPr>
              <a:defRPr/>
            </a:pPr>
            <a:endParaRPr lang="en-GB"/>
          </a:p>
        </p:txBody>
      </p:sp>
      <p:sp>
        <p:nvSpPr>
          <p:cNvPr id="6" name="Tijdelijke aanduiding voor dianummer 5"/>
          <p:cNvSpPr>
            <a:spLocks noGrp="1"/>
          </p:cNvSpPr>
          <p:nvPr>
            <p:ph type="sldNum" sz="quarter" idx="12"/>
          </p:nvPr>
        </p:nvSpPr>
        <p:spPr/>
        <p:txBody>
          <a:bodyPr/>
          <a:lstStyle>
            <a:lvl1pPr>
              <a:defRPr/>
            </a:lvl1pPr>
          </a:lstStyle>
          <a:p>
            <a:pPr>
              <a:defRPr/>
            </a:pPr>
            <a:fld id="{855BA1E1-3225-4F24-B79D-28A091D188FA}" type="slidenum">
              <a:rPr lang="en-GB"/>
              <a:pPr>
                <a:defRPr/>
              </a:pPr>
              <a:t>‹nr.›</a:t>
            </a:fld>
            <a:endParaRPr lang="en-GB"/>
          </a:p>
        </p:txBody>
      </p:sp>
    </p:spTree>
  </p:cSld>
  <p:clrMapOvr>
    <a:masterClrMapping/>
  </p:clrMapOvr>
  <p:transition xmlns:p14="http://schemas.microsoft.com/office/powerpoint/2010/mai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pPr>
              <a:defRPr/>
            </a:pPr>
            <a:endParaRPr lang="en-GB"/>
          </a:p>
        </p:txBody>
      </p:sp>
      <p:sp>
        <p:nvSpPr>
          <p:cNvPr id="5" name="Tijdelijke aanduiding voor voettekst 4"/>
          <p:cNvSpPr>
            <a:spLocks noGrp="1"/>
          </p:cNvSpPr>
          <p:nvPr>
            <p:ph type="ftr" sz="quarter" idx="11"/>
          </p:nvPr>
        </p:nvSpPr>
        <p:spPr/>
        <p:txBody>
          <a:bodyPr/>
          <a:lstStyle>
            <a:lvl1pPr>
              <a:defRPr/>
            </a:lvl1pPr>
          </a:lstStyle>
          <a:p>
            <a:pPr>
              <a:defRPr/>
            </a:pPr>
            <a:endParaRPr lang="en-GB"/>
          </a:p>
        </p:txBody>
      </p:sp>
      <p:sp>
        <p:nvSpPr>
          <p:cNvPr id="6" name="Tijdelijke aanduiding voor dianummer 5"/>
          <p:cNvSpPr>
            <a:spLocks noGrp="1"/>
          </p:cNvSpPr>
          <p:nvPr>
            <p:ph type="sldNum" sz="quarter" idx="12"/>
          </p:nvPr>
        </p:nvSpPr>
        <p:spPr/>
        <p:txBody>
          <a:bodyPr/>
          <a:lstStyle>
            <a:lvl1pPr>
              <a:defRPr/>
            </a:lvl1pPr>
          </a:lstStyle>
          <a:p>
            <a:pPr>
              <a:defRPr/>
            </a:pPr>
            <a:fld id="{70BD0024-AAC6-4EAE-B093-2C3F5E538466}" type="slidenum">
              <a:rPr lang="en-GB"/>
              <a:pPr>
                <a:defRPr/>
              </a:pPr>
              <a:t>‹nr.›</a:t>
            </a:fld>
            <a:endParaRPr lang="en-GB"/>
          </a:p>
        </p:txBody>
      </p:sp>
    </p:spTree>
  </p:cSld>
  <p:clrMapOvr>
    <a:masterClrMapping/>
  </p:clrMapOvr>
  <p:transition xmlns:p14="http://schemas.microsoft.com/office/powerpoint/2010/main" spd="med">
    <p:wipe dir="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Tijdelijke aanduiding voor titel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l-NL" smtClean="0"/>
              <a:t>Klik om de stijl te bewerken</a:t>
            </a:r>
          </a:p>
        </p:txBody>
      </p:sp>
      <p:sp>
        <p:nvSpPr>
          <p:cNvPr id="5123" name="Tijdelijke aanduiding voor teks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GB"/>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DCDC4AC-31B4-4983-8250-80504EA3D94E}" type="slidenum">
              <a:rPr lang="en-GB"/>
              <a:pPr>
                <a:defRPr/>
              </a:pPr>
              <a:t>‹nr.›</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xmlns:p14="http://schemas.microsoft.com/office/powerpoint/2010/main" spd="med">
    <p:wipe dir="r"/>
  </p:transition>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chart" Target="../charts/chart2.xml"/><Relationship Id="rId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jpeg"/><Relationship Id="rId5" Type="http://schemas.openxmlformats.org/officeDocument/2006/relationships/chart" Target="../charts/chart3.xml"/><Relationship Id="rId6" Type="http://schemas.openxmlformats.org/officeDocument/2006/relationships/chart" Target="../charts/chart4.xml"/><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nederlandsmedianieuws.nl/media-nieuws/MediaDirectory-Top100-Websites-in-Nederland.html" TargetMode="Externa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chart" Target="../charts/chart5.xml"/><Relationship Id="rId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4.png"/><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6.emf"/><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23.png"/><Relationship Id="rId10" Type="http://schemas.openxmlformats.org/officeDocument/2006/relationships/image" Target="../media/image24.png"/><Relationship Id="rId11"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7.png"/><Relationship Id="rId5"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chart" Target="../charts/chart7.xml"/><Relationship Id="rId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6.png"/><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827584" y="1484784"/>
            <a:ext cx="7451725" cy="3528392"/>
          </a:xfrm>
          <a:noFill/>
        </p:spPr>
        <p:txBody>
          <a:bodyPr lIns="92075" tIns="46038" rIns="92075" bIns="46038"/>
          <a:lstStyle/>
          <a:p>
            <a:pPr eaLnBrk="1" hangingPunct="1"/>
            <a:r>
              <a:rPr lang="en-GB" sz="2800" i="1" dirty="0" err="1" smtClean="0">
                <a:latin typeface="Verdana" pitchFamily="34" charset="0"/>
                <a:ea typeface="Verdana" pitchFamily="34" charset="0"/>
                <a:cs typeface="Verdana" pitchFamily="34" charset="0"/>
              </a:rPr>
              <a:t>Themamiddag</a:t>
            </a:r>
            <a:r>
              <a:rPr lang="en-GB" sz="2800" i="1" dirty="0" smtClean="0">
                <a:latin typeface="Verdana" pitchFamily="34" charset="0"/>
                <a:ea typeface="Verdana" pitchFamily="34" charset="0"/>
                <a:cs typeface="Verdana" pitchFamily="34" charset="0"/>
              </a:rPr>
              <a:t> OKBN</a:t>
            </a:r>
            <a:br>
              <a:rPr lang="en-GB" sz="2800" i="1" dirty="0" smtClean="0">
                <a:latin typeface="Verdana" pitchFamily="34" charset="0"/>
                <a:ea typeface="Verdana" pitchFamily="34" charset="0"/>
                <a:cs typeface="Verdana" pitchFamily="34" charset="0"/>
              </a:rPr>
            </a:br>
            <a:r>
              <a:rPr lang="en-GB" sz="2800" i="1" dirty="0" smtClean="0">
                <a:latin typeface="Verdana" pitchFamily="34" charset="0"/>
                <a:ea typeface="Verdana" pitchFamily="34" charset="0"/>
                <a:cs typeface="Verdana" pitchFamily="34" charset="0"/>
              </a:rPr>
              <a:t/>
            </a:r>
            <a:br>
              <a:rPr lang="en-GB" sz="2800" i="1" dirty="0" smtClean="0">
                <a:latin typeface="Verdana" pitchFamily="34" charset="0"/>
                <a:ea typeface="Verdana" pitchFamily="34" charset="0"/>
                <a:cs typeface="Verdana" pitchFamily="34" charset="0"/>
              </a:rPr>
            </a:br>
            <a:r>
              <a:rPr lang="en-GB" sz="2800" i="1" dirty="0" err="1" smtClean="0">
                <a:latin typeface="Verdana" pitchFamily="34" charset="0"/>
                <a:ea typeface="Verdana" pitchFamily="34" charset="0"/>
                <a:cs typeface="Verdana" pitchFamily="34" charset="0"/>
              </a:rPr>
              <a:t>Digitaal</a:t>
            </a:r>
            <a:r>
              <a:rPr lang="en-GB" sz="2800" i="1" dirty="0" smtClean="0">
                <a:latin typeface="Verdana" pitchFamily="34" charset="0"/>
                <a:ea typeface="Verdana" pitchFamily="34" charset="0"/>
                <a:cs typeface="Verdana" pitchFamily="34" charset="0"/>
              </a:rPr>
              <a:t> </a:t>
            </a:r>
            <a:r>
              <a:rPr lang="en-GB" sz="2800" i="1" dirty="0" err="1" smtClean="0">
                <a:latin typeface="Verdana" pitchFamily="34" charset="0"/>
                <a:ea typeface="Verdana" pitchFamily="34" charset="0"/>
                <a:cs typeface="Verdana" pitchFamily="34" charset="0"/>
              </a:rPr>
              <a:t>erfgoed</a:t>
            </a:r>
            <a:r>
              <a:rPr lang="en-GB" sz="2800" i="1" dirty="0" smtClean="0">
                <a:latin typeface="Verdana" pitchFamily="34" charset="0"/>
                <a:ea typeface="Verdana" pitchFamily="34" charset="0"/>
                <a:cs typeface="Verdana" pitchFamily="34" charset="0"/>
              </a:rPr>
              <a:t> </a:t>
            </a:r>
            <a:r>
              <a:rPr lang="en-GB" sz="2800" i="1" dirty="0" err="1" smtClean="0">
                <a:latin typeface="Verdana" pitchFamily="34" charset="0"/>
                <a:ea typeface="Verdana" pitchFamily="34" charset="0"/>
                <a:cs typeface="Verdana" pitchFamily="34" charset="0"/>
              </a:rPr>
              <a:t>zoeken</a:t>
            </a:r>
            <a:r>
              <a:rPr lang="en-GB" sz="2800" i="1" dirty="0" smtClean="0">
                <a:latin typeface="Verdana" pitchFamily="34" charset="0"/>
                <a:ea typeface="Verdana" pitchFamily="34" charset="0"/>
                <a:cs typeface="Verdana" pitchFamily="34" charset="0"/>
              </a:rPr>
              <a:t> en </a:t>
            </a:r>
            <a:r>
              <a:rPr lang="en-GB" sz="2800" i="1" dirty="0" err="1" smtClean="0">
                <a:latin typeface="Verdana" pitchFamily="34" charset="0"/>
                <a:ea typeface="Verdana" pitchFamily="34" charset="0"/>
                <a:cs typeface="Verdana" pitchFamily="34" charset="0"/>
              </a:rPr>
              <a:t>vinden</a:t>
            </a:r>
            <a:endParaRPr lang="en-GB" sz="2800" i="1" dirty="0" smtClean="0">
              <a:latin typeface="Verdana" pitchFamily="34" charset="0"/>
              <a:ea typeface="Verdana" pitchFamily="34" charset="0"/>
              <a:cs typeface="Verdana" pitchFamily="34" charset="0"/>
            </a:endParaRPr>
          </a:p>
        </p:txBody>
      </p:sp>
      <p:pic>
        <p:nvPicPr>
          <p:cNvPr id="6"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
        <p:nvSpPr>
          <p:cNvPr id="8" name="Rectangle 3"/>
          <p:cNvSpPr txBox="1">
            <a:spLocks noChangeArrowheads="1"/>
          </p:cNvSpPr>
          <p:nvPr/>
        </p:nvSpPr>
        <p:spPr bwMode="auto">
          <a:xfrm>
            <a:off x="0" y="5876751"/>
            <a:ext cx="9108504" cy="648593"/>
          </a:xfrm>
          <a:prstGeom prst="rect">
            <a:avLst/>
          </a:prstGeom>
          <a:noFill/>
          <a:ln w="9525">
            <a:noFill/>
            <a:miter lim="800000"/>
            <a:headEnd/>
            <a:tailEnd/>
          </a:ln>
        </p:spPr>
        <p:txBody>
          <a:bodyPr vert="horz" wrap="square" lIns="92075" tIns="46038" rIns="92075" bIns="46038" numCol="1" rtlCol="0" anchor="t" anchorCtr="0" compatLnSpc="1">
            <a:prstTxWarp prst="textNoShape">
              <a:avLst/>
            </a:prstTxWarp>
            <a:normAutofit/>
          </a:bodyPr>
          <a:lstStyle/>
          <a:p>
            <a:pPr marL="0" marR="0" lvl="0" indent="0" algn="ctr" defTabSz="914400" rtl="0" eaLnBrk="1" fontAlgn="auto" latinLnBrk="0" hangingPunct="1">
              <a:lnSpc>
                <a:spcPct val="80000"/>
              </a:lnSpc>
              <a:spcBef>
                <a:spcPct val="20000"/>
              </a:spcBef>
              <a:spcAft>
                <a:spcPts val="0"/>
              </a:spcAft>
              <a:buClrTx/>
              <a:buSzTx/>
              <a:buFont typeface="Arial" pitchFamily="34" charset="0"/>
              <a:buNone/>
              <a:tabLst/>
              <a:defRPr/>
            </a:pPr>
            <a:r>
              <a:rPr lang="en-US" dirty="0" err="1" smtClean="0">
                <a:latin typeface="Verdana" pitchFamily="34" charset="0"/>
                <a:ea typeface="Verdana" pitchFamily="34" charset="0"/>
                <a:cs typeface="Verdana" pitchFamily="34" charset="0"/>
              </a:rPr>
              <a:t>Overleg</a:t>
            </a:r>
            <a:r>
              <a:rPr lang="en-US" dirty="0" smtClean="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Kunsthistorische</a:t>
            </a:r>
            <a:r>
              <a:rPr lang="en-US" dirty="0" smtClean="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Bibliotheken</a:t>
            </a:r>
            <a:r>
              <a:rPr lang="en-US" dirty="0" smtClean="0">
                <a:latin typeface="Verdana" pitchFamily="34" charset="0"/>
                <a:ea typeface="Verdana" pitchFamily="34" charset="0"/>
                <a:cs typeface="Verdana" pitchFamily="34" charset="0"/>
              </a:rPr>
              <a:t> Nederland</a:t>
            </a:r>
            <a:endParaRPr kumimoji="0" lang="en-US" b="0" i="0" u="none" strike="noStrike" kern="1200" cap="none" spc="0" normalizeH="0" baseline="0" noProof="0" dirty="0" smtClean="0">
              <a:ln>
                <a:noFill/>
              </a:ln>
              <a:effectLst/>
              <a:uLnTx/>
              <a:uFillTx/>
              <a:latin typeface="Verdana" pitchFamily="34" charset="0"/>
              <a:ea typeface="Verdana" pitchFamily="34" charset="0"/>
              <a:cs typeface="Verdana" pitchFamily="34" charset="0"/>
            </a:endParaRPr>
          </a:p>
          <a:p>
            <a:pPr marL="0" marR="0" lvl="0" indent="0" algn="ctr" defTabSz="914400" rtl="0" eaLnBrk="1" fontAlgn="auto" latinLnBrk="0" hangingPunct="1">
              <a:lnSpc>
                <a:spcPct val="80000"/>
              </a:lnSpc>
              <a:spcBef>
                <a:spcPct val="20000"/>
              </a:spcBef>
              <a:spcAft>
                <a:spcPts val="0"/>
              </a:spcAft>
              <a:buClrTx/>
              <a:buSzTx/>
              <a:buFont typeface="Arial" pitchFamily="34" charset="0"/>
              <a:buNone/>
              <a:tabLst/>
              <a:defRPr/>
            </a:pPr>
            <a:r>
              <a:rPr lang="en-US" dirty="0" smtClean="0">
                <a:latin typeface="Verdana" pitchFamily="34" charset="0"/>
                <a:ea typeface="Verdana" pitchFamily="34" charset="0"/>
                <a:cs typeface="Verdana" pitchFamily="34" charset="0"/>
              </a:rPr>
              <a:t>Amsterdam</a:t>
            </a:r>
            <a:r>
              <a:rPr kumimoji="0" lang="en-US" b="0" i="0" u="none" strike="noStrike" kern="1200" cap="none" spc="0" normalizeH="0" baseline="0" noProof="0" dirty="0" smtClean="0">
                <a:ln>
                  <a:noFill/>
                </a:ln>
                <a:effectLst/>
                <a:uLnTx/>
                <a:uFillTx/>
                <a:latin typeface="Verdana" pitchFamily="34" charset="0"/>
                <a:ea typeface="Verdana" pitchFamily="34" charset="0"/>
                <a:cs typeface="Verdana" pitchFamily="34" charset="0"/>
              </a:rPr>
              <a:t>, </a:t>
            </a:r>
            <a:r>
              <a:rPr lang="en-US" dirty="0" smtClean="0">
                <a:latin typeface="Verdana" pitchFamily="34" charset="0"/>
                <a:ea typeface="Verdana" pitchFamily="34" charset="0"/>
                <a:cs typeface="Verdana" pitchFamily="34" charset="0"/>
              </a:rPr>
              <a:t>10 </a:t>
            </a:r>
            <a:r>
              <a:rPr lang="en-US" dirty="0" err="1" smtClean="0">
                <a:latin typeface="Verdana" pitchFamily="34" charset="0"/>
                <a:ea typeface="Verdana" pitchFamily="34" charset="0"/>
                <a:cs typeface="Verdana" pitchFamily="34" charset="0"/>
              </a:rPr>
              <a:t>maart</a:t>
            </a:r>
            <a:r>
              <a:rPr lang="en-US" dirty="0" smtClean="0">
                <a:latin typeface="Verdana" pitchFamily="34" charset="0"/>
                <a:ea typeface="Verdana" pitchFamily="34" charset="0"/>
                <a:cs typeface="Verdana" pitchFamily="34" charset="0"/>
              </a:rPr>
              <a:t> 2016</a:t>
            </a:r>
            <a:endParaRPr kumimoji="0" lang="en-GB" b="0" i="0" u="none" strike="noStrike" kern="1200" cap="none" spc="0" normalizeH="0" baseline="0" noProof="0" dirty="0" smtClean="0">
              <a:ln>
                <a:noFill/>
              </a:ln>
              <a:effectLst/>
              <a:uLnTx/>
              <a:uFillTx/>
              <a:latin typeface="Verdana" pitchFamily="34" charset="0"/>
              <a:ea typeface="Verdana" pitchFamily="34" charset="0"/>
              <a:cs typeface="Verdana" pitchFamily="34"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4294967295"/>
          </p:nvPr>
        </p:nvSpPr>
        <p:spPr>
          <a:xfrm>
            <a:off x="827088" y="1341438"/>
            <a:ext cx="7777162" cy="2592387"/>
          </a:xfrm>
        </p:spPr>
        <p:txBody>
          <a:bodyPr lIns="92075" tIns="46038" rIns="92075" bIns="46038"/>
          <a:lstStyle/>
          <a:p>
            <a:pPr>
              <a:buFontTx/>
              <a:buNone/>
            </a:pPr>
            <a:r>
              <a:rPr lang="nl-NL" sz="1600" dirty="0" smtClean="0">
                <a:latin typeface="Verdana" pitchFamily="34" charset="0"/>
                <a:ea typeface="Verdana" pitchFamily="34" charset="0"/>
                <a:cs typeface="Verdana" pitchFamily="34" charset="0"/>
              </a:rPr>
              <a:t>Bevordert en bewaakt de </a:t>
            </a:r>
            <a:r>
              <a:rPr lang="nl-NL" sz="1600" dirty="0" smtClean="0">
                <a:solidFill>
                  <a:srgbClr val="408DA6"/>
                </a:solidFill>
                <a:latin typeface="Verdana" pitchFamily="34" charset="0"/>
                <a:ea typeface="Verdana" pitchFamily="34" charset="0"/>
                <a:cs typeface="Verdana" pitchFamily="34" charset="0"/>
              </a:rPr>
              <a:t>kwaliteit</a:t>
            </a:r>
            <a:r>
              <a:rPr lang="nl-NL" sz="1600" dirty="0" smtClean="0">
                <a:latin typeface="Verdana" pitchFamily="34" charset="0"/>
                <a:ea typeface="Verdana" pitchFamily="34" charset="0"/>
                <a:cs typeface="Verdana" pitchFamily="34" charset="0"/>
              </a:rPr>
              <a:t> van digitale collectievorming </a:t>
            </a:r>
          </a:p>
          <a:p>
            <a:pPr>
              <a:buFontTx/>
              <a:buNone/>
            </a:pPr>
            <a:r>
              <a:rPr lang="nl-NL" sz="1600" dirty="0" smtClean="0">
                <a:latin typeface="Verdana" pitchFamily="34" charset="0"/>
                <a:ea typeface="Verdana" pitchFamily="34" charset="0"/>
                <a:cs typeface="Verdana" pitchFamily="34" charset="0"/>
              </a:rPr>
              <a:t>en dienstverlening door erfgoedinstellingen.</a:t>
            </a:r>
            <a:endParaRPr lang="en-GB" sz="1600" dirty="0" smtClean="0">
              <a:latin typeface="Verdana" pitchFamily="34" charset="0"/>
              <a:ea typeface="Verdana" pitchFamily="34" charset="0"/>
              <a:cs typeface="Verdana" pitchFamily="34" charset="0"/>
            </a:endParaRPr>
          </a:p>
          <a:p>
            <a:pPr>
              <a:buFontTx/>
              <a:buNone/>
            </a:pPr>
            <a:endParaRPr lang="nl-NL" sz="1600" dirty="0" smtClean="0">
              <a:latin typeface="Verdana" pitchFamily="34" charset="0"/>
              <a:ea typeface="Verdana" pitchFamily="34" charset="0"/>
              <a:cs typeface="Verdana" pitchFamily="34" charset="0"/>
            </a:endParaRPr>
          </a:p>
          <a:p>
            <a:pPr>
              <a:buFontTx/>
              <a:buNone/>
            </a:pPr>
            <a:r>
              <a:rPr lang="nl-NL" sz="1600" dirty="0" smtClean="0">
                <a:latin typeface="Verdana" pitchFamily="34" charset="0"/>
                <a:ea typeface="Verdana" pitchFamily="34" charset="0"/>
                <a:cs typeface="Verdana" pitchFamily="34" charset="0"/>
              </a:rPr>
              <a:t>Investeert in </a:t>
            </a:r>
            <a:r>
              <a:rPr lang="nl-NL" sz="1600" dirty="0" smtClean="0">
                <a:solidFill>
                  <a:srgbClr val="408DA6"/>
                </a:solidFill>
                <a:latin typeface="Verdana" pitchFamily="34" charset="0"/>
                <a:ea typeface="Verdana" pitchFamily="34" charset="0"/>
                <a:cs typeface="Verdana" pitchFamily="34" charset="0"/>
              </a:rPr>
              <a:t>kennisontwikkeling</a:t>
            </a:r>
            <a:r>
              <a:rPr lang="nl-NL" sz="1600" dirty="0" smtClean="0">
                <a:latin typeface="Verdana" pitchFamily="34" charset="0"/>
                <a:ea typeface="Verdana" pitchFamily="34" charset="0"/>
                <a:cs typeface="Verdana" pitchFamily="34" charset="0"/>
              </a:rPr>
              <a:t> op het gebied van open standaarden </a:t>
            </a:r>
          </a:p>
          <a:p>
            <a:pPr>
              <a:buFontTx/>
              <a:buNone/>
            </a:pPr>
            <a:r>
              <a:rPr lang="nl-NL" sz="1600" dirty="0" smtClean="0">
                <a:latin typeface="Verdana" pitchFamily="34" charset="0"/>
                <a:ea typeface="Verdana" pitchFamily="34" charset="0"/>
                <a:cs typeface="Verdana" pitchFamily="34" charset="0"/>
              </a:rPr>
              <a:t>en andere kwaliteitsprincipes voor duurzame digitale dienstverlening.</a:t>
            </a:r>
          </a:p>
          <a:p>
            <a:pPr>
              <a:buFontTx/>
              <a:buNone/>
            </a:pPr>
            <a:endParaRPr lang="nl-NL" sz="1600" dirty="0" smtClean="0">
              <a:latin typeface="Verdana" pitchFamily="34" charset="0"/>
              <a:ea typeface="Verdana" pitchFamily="34" charset="0"/>
              <a:cs typeface="Verdana" pitchFamily="34" charset="0"/>
            </a:endParaRPr>
          </a:p>
          <a:p>
            <a:pPr>
              <a:buFontTx/>
              <a:buNone/>
            </a:pPr>
            <a:r>
              <a:rPr lang="en-GB" sz="1600" dirty="0" err="1" smtClean="0">
                <a:latin typeface="Verdana" pitchFamily="34" charset="0"/>
                <a:ea typeface="Verdana" pitchFamily="34" charset="0"/>
                <a:cs typeface="Verdana" pitchFamily="34" charset="0"/>
              </a:rPr>
              <a:t>Helpt</a:t>
            </a:r>
            <a:r>
              <a:rPr lang="en-GB" sz="1600" dirty="0" smtClean="0">
                <a:latin typeface="Verdana" pitchFamily="34" charset="0"/>
                <a:ea typeface="Verdana" pitchFamily="34" charset="0"/>
                <a:cs typeface="Verdana" pitchFamily="34" charset="0"/>
              </a:rPr>
              <a:t> </a:t>
            </a:r>
            <a:r>
              <a:rPr lang="en-GB" sz="1600" dirty="0" err="1" smtClean="0">
                <a:latin typeface="Verdana" pitchFamily="34" charset="0"/>
                <a:ea typeface="Verdana" pitchFamily="34" charset="0"/>
                <a:cs typeface="Verdana" pitchFamily="34" charset="0"/>
              </a:rPr>
              <a:t>instellingen</a:t>
            </a:r>
            <a:r>
              <a:rPr lang="en-GB" sz="1600" dirty="0" smtClean="0">
                <a:latin typeface="Verdana" pitchFamily="34" charset="0"/>
                <a:ea typeface="Verdana" pitchFamily="34" charset="0"/>
                <a:cs typeface="Verdana" pitchFamily="34" charset="0"/>
              </a:rPr>
              <a:t> </a:t>
            </a:r>
            <a:r>
              <a:rPr lang="en-GB" sz="1600" dirty="0" err="1" smtClean="0">
                <a:latin typeface="Verdana" pitchFamily="34" charset="0"/>
                <a:ea typeface="Verdana" pitchFamily="34" charset="0"/>
                <a:cs typeface="Verdana" pitchFamily="34" charset="0"/>
              </a:rPr>
              <a:t>professioneel</a:t>
            </a:r>
            <a:r>
              <a:rPr lang="en-GB" sz="1600" dirty="0" smtClean="0">
                <a:latin typeface="Verdana" pitchFamily="34" charset="0"/>
                <a:ea typeface="Verdana" pitchFamily="34" charset="0"/>
                <a:cs typeface="Verdana" pitchFamily="34" charset="0"/>
              </a:rPr>
              <a:t>, </a:t>
            </a:r>
            <a:r>
              <a:rPr lang="en-GB" sz="1600" dirty="0" err="1" smtClean="0">
                <a:latin typeface="Verdana" pitchFamily="34" charset="0"/>
                <a:ea typeface="Verdana" pitchFamily="34" charset="0"/>
                <a:cs typeface="Verdana" pitchFamily="34" charset="0"/>
              </a:rPr>
              <a:t>toekomstvast</a:t>
            </a:r>
            <a:r>
              <a:rPr lang="en-GB" sz="1600" dirty="0" smtClean="0">
                <a:latin typeface="Verdana" pitchFamily="34" charset="0"/>
                <a:ea typeface="Verdana" pitchFamily="34" charset="0"/>
                <a:cs typeface="Verdana" pitchFamily="34" charset="0"/>
              </a:rPr>
              <a:t> en </a:t>
            </a:r>
            <a:r>
              <a:rPr lang="en-GB" sz="1600" dirty="0" err="1" smtClean="0">
                <a:latin typeface="Verdana" pitchFamily="34" charset="0"/>
                <a:ea typeface="Verdana" pitchFamily="34" charset="0"/>
                <a:cs typeface="Verdana" pitchFamily="34" charset="0"/>
              </a:rPr>
              <a:t>publieksgericht</a:t>
            </a:r>
            <a:r>
              <a:rPr lang="en-GB" sz="1600" dirty="0" smtClean="0">
                <a:latin typeface="Verdana" pitchFamily="34" charset="0"/>
                <a:ea typeface="Verdana" pitchFamily="34" charset="0"/>
                <a:cs typeface="Verdana" pitchFamily="34" charset="0"/>
              </a:rPr>
              <a:t> </a:t>
            </a:r>
          </a:p>
          <a:p>
            <a:pPr>
              <a:buFontTx/>
              <a:buNone/>
            </a:pPr>
            <a:r>
              <a:rPr lang="en-GB" sz="1600" dirty="0" err="1" smtClean="0">
                <a:latin typeface="Verdana" pitchFamily="34" charset="0"/>
                <a:ea typeface="Verdana" pitchFamily="34" charset="0"/>
                <a:cs typeface="Verdana" pitchFamily="34" charset="0"/>
              </a:rPr>
              <a:t>mee</a:t>
            </a:r>
            <a:r>
              <a:rPr lang="en-GB" sz="1600" dirty="0" smtClean="0">
                <a:latin typeface="Verdana" pitchFamily="34" charset="0"/>
                <a:ea typeface="Verdana" pitchFamily="34" charset="0"/>
                <a:cs typeface="Verdana" pitchFamily="34" charset="0"/>
              </a:rPr>
              <a:t> </a:t>
            </a:r>
            <a:r>
              <a:rPr lang="en-GB" sz="1600" dirty="0" err="1" smtClean="0">
                <a:latin typeface="Verdana" pitchFamily="34" charset="0"/>
                <a:ea typeface="Verdana" pitchFamily="34" charset="0"/>
                <a:cs typeface="Verdana" pitchFamily="34" charset="0"/>
              </a:rPr>
              <a:t>te</a:t>
            </a:r>
            <a:r>
              <a:rPr lang="en-GB" sz="1600" dirty="0" smtClean="0">
                <a:latin typeface="Verdana" pitchFamily="34" charset="0"/>
                <a:ea typeface="Verdana" pitchFamily="34" charset="0"/>
                <a:cs typeface="Verdana" pitchFamily="34" charset="0"/>
              </a:rPr>
              <a:t> </a:t>
            </a:r>
            <a:r>
              <a:rPr lang="en-GB" sz="1600" dirty="0" err="1" smtClean="0">
                <a:latin typeface="Verdana" pitchFamily="34" charset="0"/>
                <a:ea typeface="Verdana" pitchFamily="34" charset="0"/>
                <a:cs typeface="Verdana" pitchFamily="34" charset="0"/>
              </a:rPr>
              <a:t>bouwen</a:t>
            </a:r>
            <a:r>
              <a:rPr lang="en-GB" sz="1600" dirty="0" smtClean="0">
                <a:latin typeface="Verdana" pitchFamily="34" charset="0"/>
                <a:ea typeface="Verdana" pitchFamily="34" charset="0"/>
                <a:cs typeface="Verdana" pitchFamily="34" charset="0"/>
              </a:rPr>
              <a:t> </a:t>
            </a:r>
            <a:r>
              <a:rPr lang="en-GB" sz="1600" dirty="0" err="1" smtClean="0">
                <a:latin typeface="Verdana" pitchFamily="34" charset="0"/>
                <a:ea typeface="Verdana" pitchFamily="34" charset="0"/>
                <a:cs typeface="Verdana" pitchFamily="34" charset="0"/>
              </a:rPr>
              <a:t>aan</a:t>
            </a:r>
            <a:r>
              <a:rPr lang="en-GB" sz="1600" dirty="0" smtClean="0">
                <a:latin typeface="Verdana" pitchFamily="34" charset="0"/>
                <a:ea typeface="Verdana" pitchFamily="34" charset="0"/>
                <a:cs typeface="Verdana" pitchFamily="34" charset="0"/>
              </a:rPr>
              <a:t> de </a:t>
            </a:r>
            <a:r>
              <a:rPr lang="en-GB" sz="1600" dirty="0" err="1" smtClean="0">
                <a:solidFill>
                  <a:srgbClr val="408DA6"/>
                </a:solidFill>
                <a:latin typeface="Verdana" pitchFamily="34" charset="0"/>
                <a:ea typeface="Verdana" pitchFamily="34" charset="0"/>
                <a:cs typeface="Verdana" pitchFamily="34" charset="0"/>
              </a:rPr>
              <a:t>Digitale</a:t>
            </a:r>
            <a:r>
              <a:rPr lang="en-GB" sz="1600" dirty="0" smtClean="0">
                <a:solidFill>
                  <a:srgbClr val="408DA6"/>
                </a:solidFill>
                <a:latin typeface="Verdana" pitchFamily="34" charset="0"/>
                <a:ea typeface="Verdana" pitchFamily="34" charset="0"/>
                <a:cs typeface="Verdana" pitchFamily="34" charset="0"/>
              </a:rPr>
              <a:t> </a:t>
            </a:r>
            <a:r>
              <a:rPr lang="en-GB" sz="1600" dirty="0" err="1" smtClean="0">
                <a:solidFill>
                  <a:srgbClr val="408DA6"/>
                </a:solidFill>
                <a:latin typeface="Verdana" pitchFamily="34" charset="0"/>
                <a:ea typeface="Verdana" pitchFamily="34" charset="0"/>
                <a:cs typeface="Verdana" pitchFamily="34" charset="0"/>
              </a:rPr>
              <a:t>Collectie</a:t>
            </a:r>
            <a:r>
              <a:rPr lang="en-GB" sz="1600" dirty="0" smtClean="0">
                <a:solidFill>
                  <a:srgbClr val="408DA6"/>
                </a:solidFill>
                <a:latin typeface="Verdana" pitchFamily="34" charset="0"/>
                <a:ea typeface="Verdana" pitchFamily="34" charset="0"/>
                <a:cs typeface="Verdana" pitchFamily="34" charset="0"/>
              </a:rPr>
              <a:t> Nederland</a:t>
            </a:r>
            <a:r>
              <a:rPr lang="en-GB" sz="1600" dirty="0" smtClean="0">
                <a:latin typeface="Verdana" pitchFamily="34" charset="0"/>
                <a:ea typeface="Verdana" pitchFamily="34" charset="0"/>
                <a:cs typeface="Verdana" pitchFamily="34" charset="0"/>
              </a:rPr>
              <a:t>.</a:t>
            </a:r>
          </a:p>
        </p:txBody>
      </p:sp>
      <p:pic>
        <p:nvPicPr>
          <p:cNvPr id="6"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pic>
        <p:nvPicPr>
          <p:cNvPr id="151554" name="Picture 2" descr="http://www.den.nl/art/uploads/images/DEN/DEN-groepsfoto_september2015.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6324" y="3933056"/>
            <a:ext cx="6784028" cy="2272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612205" y="1672927"/>
            <a:ext cx="7992243" cy="4420369"/>
          </a:xfrm>
          <a:prstGeom prst="rect">
            <a:avLst/>
          </a:prstGeom>
          <a:noFill/>
          <a:ln w="9525">
            <a:noFill/>
            <a:miter lim="800000"/>
            <a:headEnd/>
            <a:tailEnd/>
          </a:ln>
        </p:spPr>
        <p:txBody>
          <a:bodyPr lIns="92075" tIns="46038" rIns="92075" bIns="46038"/>
          <a:lstStyle/>
          <a:p>
            <a:pPr>
              <a:spcBef>
                <a:spcPct val="20000"/>
              </a:spcBef>
            </a:pPr>
            <a:endParaRPr lang="en-US" sz="2400" dirty="0">
              <a:latin typeface="Verdana" pitchFamily="34" charset="0"/>
              <a:ea typeface="Verdana" pitchFamily="34" charset="0"/>
              <a:cs typeface="Verdana" pitchFamily="34" charset="0"/>
            </a:endParaRPr>
          </a:p>
          <a:p>
            <a:pPr marL="342900" indent="-342900">
              <a:spcBef>
                <a:spcPct val="20000"/>
              </a:spcBef>
              <a:buFontTx/>
              <a:buAutoNum type="arabicPeriod"/>
            </a:pPr>
            <a:r>
              <a:rPr lang="en-US" sz="2400" dirty="0" err="1" smtClean="0">
                <a:latin typeface="Verdana" pitchFamily="34" charset="0"/>
                <a:ea typeface="Verdana" pitchFamily="34" charset="0"/>
                <a:cs typeface="Verdana" pitchFamily="34" charset="0"/>
              </a:rPr>
              <a:t>Speelveld</a:t>
            </a:r>
            <a:r>
              <a:rPr lang="en-US" sz="2400" dirty="0" smtClean="0">
                <a:latin typeface="Verdana" pitchFamily="34" charset="0"/>
                <a:ea typeface="Verdana" pitchFamily="34" charset="0"/>
                <a:cs typeface="Verdana" pitchFamily="34" charset="0"/>
              </a:rPr>
              <a:t> </a:t>
            </a:r>
            <a:r>
              <a:rPr lang="en-US" sz="2400" dirty="0" err="1">
                <a:latin typeface="Verdana" pitchFamily="34" charset="0"/>
                <a:ea typeface="Verdana" pitchFamily="34" charset="0"/>
                <a:cs typeface="Verdana" pitchFamily="34" charset="0"/>
              </a:rPr>
              <a:t>d</a:t>
            </a:r>
            <a:r>
              <a:rPr lang="en-US" sz="2400" dirty="0" err="1" smtClean="0">
                <a:latin typeface="Verdana" pitchFamily="34" charset="0"/>
                <a:ea typeface="Verdana" pitchFamily="34" charset="0"/>
                <a:cs typeface="Verdana" pitchFamily="34" charset="0"/>
              </a:rPr>
              <a:t>igitaal</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erfgoed</a:t>
            </a:r>
            <a:endParaRPr lang="en-US" sz="2400" dirty="0">
              <a:latin typeface="Verdana" pitchFamily="34" charset="0"/>
              <a:ea typeface="Verdana" pitchFamily="34" charset="0"/>
              <a:cs typeface="Verdana" pitchFamily="34" charset="0"/>
            </a:endParaRPr>
          </a:p>
          <a:p>
            <a:pPr marL="342900" indent="-342900">
              <a:spcBef>
                <a:spcPct val="20000"/>
              </a:spcBef>
              <a:buFontTx/>
              <a:buAutoNum type="arabicPeriod"/>
            </a:pPr>
            <a:endParaRPr lang="en-US" sz="2400" dirty="0">
              <a:latin typeface="Verdana" pitchFamily="34" charset="0"/>
              <a:ea typeface="Verdana" pitchFamily="34" charset="0"/>
              <a:cs typeface="Verdana" pitchFamily="34" charset="0"/>
            </a:endParaRPr>
          </a:p>
          <a:p>
            <a:pPr marL="342900" indent="-342900">
              <a:spcBef>
                <a:spcPct val="20000"/>
              </a:spcBef>
              <a:buFontTx/>
              <a:buAutoNum type="arabicPeriod"/>
            </a:pPr>
            <a:r>
              <a:rPr lang="en-GB" sz="2400" dirty="0" err="1" smtClean="0">
                <a:solidFill>
                  <a:schemeClr val="bg1">
                    <a:lumMod val="85000"/>
                  </a:schemeClr>
                </a:solidFill>
                <a:latin typeface="Verdana" pitchFamily="34" charset="0"/>
                <a:ea typeface="Verdana" pitchFamily="34" charset="0"/>
                <a:cs typeface="Verdana" pitchFamily="34" charset="0"/>
              </a:rPr>
              <a:t>Knelpunten</a:t>
            </a:r>
            <a:r>
              <a:rPr lang="en-GB" sz="2400" dirty="0" smtClean="0">
                <a:solidFill>
                  <a:schemeClr val="bg1">
                    <a:lumMod val="85000"/>
                  </a:schemeClr>
                </a:solidFill>
                <a:latin typeface="Verdana" pitchFamily="34" charset="0"/>
                <a:ea typeface="Verdana" pitchFamily="34" charset="0"/>
                <a:cs typeface="Verdana" pitchFamily="34" charset="0"/>
              </a:rPr>
              <a:t> </a:t>
            </a:r>
            <a:r>
              <a:rPr lang="en-GB" sz="2400" dirty="0" err="1" smtClean="0">
                <a:solidFill>
                  <a:schemeClr val="bg1">
                    <a:lumMod val="85000"/>
                  </a:schemeClr>
                </a:solidFill>
                <a:latin typeface="Verdana" pitchFamily="34" charset="0"/>
                <a:ea typeface="Verdana" pitchFamily="34" charset="0"/>
                <a:cs typeface="Verdana" pitchFamily="34" charset="0"/>
              </a:rPr>
              <a:t>zoeken</a:t>
            </a:r>
            <a:r>
              <a:rPr lang="en-GB" sz="2400" dirty="0" smtClean="0">
                <a:solidFill>
                  <a:schemeClr val="bg1">
                    <a:lumMod val="85000"/>
                  </a:schemeClr>
                </a:solidFill>
                <a:latin typeface="Verdana" pitchFamily="34" charset="0"/>
                <a:ea typeface="Verdana" pitchFamily="34" charset="0"/>
                <a:cs typeface="Verdana" pitchFamily="34" charset="0"/>
              </a:rPr>
              <a:t> en </a:t>
            </a:r>
            <a:r>
              <a:rPr lang="en-GB" sz="2400" dirty="0" err="1" smtClean="0">
                <a:solidFill>
                  <a:schemeClr val="bg1">
                    <a:lumMod val="85000"/>
                  </a:schemeClr>
                </a:solidFill>
                <a:latin typeface="Verdana" pitchFamily="34" charset="0"/>
                <a:ea typeface="Verdana" pitchFamily="34" charset="0"/>
                <a:cs typeface="Verdana" pitchFamily="34" charset="0"/>
              </a:rPr>
              <a:t>vinden</a:t>
            </a:r>
            <a:endParaRPr lang="en-GB" sz="2400" dirty="0" smtClean="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endParaRPr lang="en-GB" sz="2400" dirty="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r>
              <a:rPr lang="en-GB" sz="2400" dirty="0" err="1" smtClean="0">
                <a:solidFill>
                  <a:schemeClr val="bg1">
                    <a:lumMod val="85000"/>
                  </a:schemeClr>
                </a:solidFill>
                <a:latin typeface="Verdana" pitchFamily="34" charset="0"/>
                <a:ea typeface="Verdana" pitchFamily="34" charset="0"/>
                <a:cs typeface="Verdana" pitchFamily="34" charset="0"/>
              </a:rPr>
              <a:t>Ontwikkelingen</a:t>
            </a:r>
            <a:endParaRPr lang="en-GB" sz="2400" dirty="0" smtClean="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endParaRPr lang="en-GB" sz="2400" dirty="0" smtClean="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r>
              <a:rPr lang="en-GB" sz="2400" dirty="0" smtClean="0">
                <a:solidFill>
                  <a:schemeClr val="bg1">
                    <a:lumMod val="85000"/>
                  </a:schemeClr>
                </a:solidFill>
                <a:latin typeface="Verdana" pitchFamily="34" charset="0"/>
                <a:ea typeface="Verdana" pitchFamily="34" charset="0"/>
                <a:cs typeface="Verdana" pitchFamily="34" charset="0"/>
              </a:rPr>
              <a:t>Impact op ‘de </a:t>
            </a:r>
            <a:r>
              <a:rPr lang="en-GB" sz="2400" dirty="0" err="1" smtClean="0">
                <a:solidFill>
                  <a:schemeClr val="bg1">
                    <a:lumMod val="85000"/>
                  </a:schemeClr>
                </a:solidFill>
                <a:latin typeface="Verdana" pitchFamily="34" charset="0"/>
                <a:ea typeface="Verdana" pitchFamily="34" charset="0"/>
                <a:cs typeface="Verdana" pitchFamily="34" charset="0"/>
              </a:rPr>
              <a:t>werkvloer</a:t>
            </a:r>
            <a:r>
              <a:rPr lang="en-GB" sz="2400" dirty="0" smtClean="0">
                <a:solidFill>
                  <a:schemeClr val="bg1">
                    <a:lumMod val="85000"/>
                  </a:schemeClr>
                </a:solidFill>
                <a:latin typeface="Verdana" pitchFamily="34" charset="0"/>
                <a:ea typeface="Verdana" pitchFamily="34" charset="0"/>
                <a:cs typeface="Verdana" pitchFamily="34" charset="0"/>
              </a:rPr>
              <a:t>’ </a:t>
            </a:r>
            <a:endParaRPr lang="en-GB" sz="2400" dirty="0">
              <a:solidFill>
                <a:schemeClr val="bg1">
                  <a:lumMod val="85000"/>
                </a:schemeClr>
              </a:solidFill>
              <a:latin typeface="Verdana" pitchFamily="34" charset="0"/>
              <a:ea typeface="Verdana" pitchFamily="34" charset="0"/>
              <a:cs typeface="Verdana" pitchFamily="34" charset="0"/>
            </a:endParaRPr>
          </a:p>
        </p:txBody>
      </p:sp>
      <p:pic>
        <p:nvPicPr>
          <p:cNvPr id="5"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Tree>
    <p:extLst>
      <p:ext uri="{BB962C8B-B14F-4D97-AF65-F5344CB8AC3E}">
        <p14:creationId xmlns:p14="http://schemas.microsoft.com/office/powerpoint/2010/main" val="1129514254"/>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612205" y="1672927"/>
            <a:ext cx="7992243" cy="4420369"/>
          </a:xfrm>
          <a:prstGeom prst="rect">
            <a:avLst/>
          </a:prstGeom>
          <a:noFill/>
          <a:ln w="9525">
            <a:noFill/>
            <a:miter lim="800000"/>
            <a:headEnd/>
            <a:tailEnd/>
          </a:ln>
        </p:spPr>
        <p:txBody>
          <a:bodyPr lIns="92075" tIns="46038" rIns="92075" bIns="46038"/>
          <a:lstStyle/>
          <a:p>
            <a:pPr algn="ctr">
              <a:spcBef>
                <a:spcPct val="20000"/>
              </a:spcBef>
            </a:pPr>
            <a:r>
              <a:rPr lang="en-US" sz="2400" dirty="0" err="1" smtClean="0">
                <a:latin typeface="Verdana" pitchFamily="34" charset="0"/>
                <a:ea typeface="Verdana" pitchFamily="34" charset="0"/>
                <a:cs typeface="Verdana" pitchFamily="34" charset="0"/>
              </a:rPr>
              <a:t>Marjan</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Hammersma</a:t>
            </a:r>
            <a:r>
              <a:rPr lang="en-US" sz="2400" dirty="0" smtClean="0">
                <a:latin typeface="Verdana" pitchFamily="34" charset="0"/>
                <a:ea typeface="Verdana" pitchFamily="34" charset="0"/>
                <a:cs typeface="Verdana" pitchFamily="34" charset="0"/>
              </a:rPr>
              <a:t>, DG </a:t>
            </a:r>
            <a:r>
              <a:rPr lang="en-US" sz="2400" dirty="0" err="1" smtClean="0">
                <a:latin typeface="Verdana" pitchFamily="34" charset="0"/>
                <a:ea typeface="Verdana" pitchFamily="34" charset="0"/>
                <a:cs typeface="Verdana" pitchFamily="34" charset="0"/>
              </a:rPr>
              <a:t>Cultuur</a:t>
            </a:r>
            <a:r>
              <a:rPr lang="en-US" sz="2400" dirty="0">
                <a:latin typeface="Verdana" pitchFamily="34" charset="0"/>
                <a:ea typeface="Verdana" pitchFamily="34" charset="0"/>
                <a:cs typeface="Verdana" pitchFamily="34" charset="0"/>
              </a:rPr>
              <a:t> </a:t>
            </a:r>
            <a:r>
              <a:rPr lang="en-US" sz="2400" dirty="0" smtClean="0">
                <a:latin typeface="Verdana" pitchFamily="34" charset="0"/>
                <a:ea typeface="Verdana" pitchFamily="34" charset="0"/>
                <a:cs typeface="Verdana" pitchFamily="34" charset="0"/>
              </a:rPr>
              <a:t>&amp; Media, OCW</a:t>
            </a:r>
          </a:p>
          <a:p>
            <a:pPr algn="ctr">
              <a:spcBef>
                <a:spcPct val="20000"/>
              </a:spcBef>
            </a:pPr>
            <a:endParaRPr lang="en-US" sz="2400" dirty="0">
              <a:latin typeface="Verdana" pitchFamily="34" charset="0"/>
              <a:ea typeface="Verdana" pitchFamily="34" charset="0"/>
              <a:cs typeface="Verdana" pitchFamily="34" charset="0"/>
            </a:endParaRPr>
          </a:p>
          <a:p>
            <a:pPr algn="ctr">
              <a:spcBef>
                <a:spcPct val="20000"/>
              </a:spcBef>
            </a:pPr>
            <a:endParaRPr lang="en-US" sz="2400" dirty="0" smtClean="0">
              <a:latin typeface="Verdana" pitchFamily="34" charset="0"/>
              <a:ea typeface="Verdana" pitchFamily="34" charset="0"/>
              <a:cs typeface="Verdana" pitchFamily="34" charset="0"/>
            </a:endParaRPr>
          </a:p>
          <a:p>
            <a:pPr algn="ctr">
              <a:spcBef>
                <a:spcPct val="20000"/>
              </a:spcBef>
            </a:pPr>
            <a:r>
              <a:rPr lang="en-US" sz="2400" dirty="0" smtClean="0">
                <a:latin typeface="Verdana" pitchFamily="34" charset="0"/>
                <a:ea typeface="Verdana" pitchFamily="34" charset="0"/>
                <a:cs typeface="Verdana" pitchFamily="34" charset="0"/>
              </a:rPr>
              <a:t>“</a:t>
            </a:r>
            <a:r>
              <a:rPr lang="en-US" sz="2400" dirty="0" err="1" smtClean="0">
                <a:latin typeface="Verdana" pitchFamily="34" charset="0"/>
                <a:ea typeface="Verdana" pitchFamily="34" charset="0"/>
                <a:cs typeface="Verdana" pitchFamily="34" charset="0"/>
              </a:rPr>
              <a:t>Digitaal</a:t>
            </a:r>
            <a:r>
              <a:rPr lang="en-US" sz="2400" dirty="0" smtClean="0">
                <a:latin typeface="Verdana" pitchFamily="34" charset="0"/>
                <a:ea typeface="Verdana" pitchFamily="34" charset="0"/>
                <a:cs typeface="Verdana" pitchFamily="34" charset="0"/>
              </a:rPr>
              <a:t> is </a:t>
            </a:r>
            <a:r>
              <a:rPr lang="en-US" sz="2400" dirty="0" err="1" smtClean="0">
                <a:latin typeface="Verdana" pitchFamily="34" charset="0"/>
                <a:ea typeface="Verdana" pitchFamily="34" charset="0"/>
                <a:cs typeface="Verdana" pitchFamily="34" charset="0"/>
              </a:rPr>
              <a:t>normaal</a:t>
            </a:r>
            <a:r>
              <a:rPr lang="en-US" sz="2400" dirty="0" smtClean="0">
                <a:latin typeface="Verdana" pitchFamily="34" charset="0"/>
                <a:ea typeface="Verdana" pitchFamily="34" charset="0"/>
                <a:cs typeface="Verdana" pitchFamily="34" charset="0"/>
              </a:rPr>
              <a:t>”</a:t>
            </a:r>
          </a:p>
          <a:p>
            <a:pPr algn="ctr">
              <a:spcBef>
                <a:spcPct val="20000"/>
              </a:spcBef>
            </a:pPr>
            <a:endParaRPr lang="en-US" sz="2400" dirty="0">
              <a:latin typeface="Verdana" pitchFamily="34" charset="0"/>
              <a:ea typeface="Verdana" pitchFamily="34" charset="0"/>
              <a:cs typeface="Verdana" pitchFamily="34" charset="0"/>
            </a:endParaRPr>
          </a:p>
          <a:p>
            <a:pPr algn="ctr">
              <a:spcBef>
                <a:spcPct val="20000"/>
              </a:spcBef>
            </a:pPr>
            <a:endParaRPr lang="en-US" sz="2400" dirty="0" smtClean="0">
              <a:latin typeface="Verdana" pitchFamily="34" charset="0"/>
              <a:ea typeface="Verdana" pitchFamily="34" charset="0"/>
              <a:cs typeface="Verdana" pitchFamily="34" charset="0"/>
            </a:endParaRPr>
          </a:p>
          <a:p>
            <a:pPr algn="ctr">
              <a:spcBef>
                <a:spcPct val="20000"/>
              </a:spcBef>
            </a:pPr>
            <a:r>
              <a:rPr lang="en-US" sz="2400" dirty="0" smtClean="0">
                <a:latin typeface="Verdana" pitchFamily="34" charset="0"/>
                <a:ea typeface="Verdana" pitchFamily="34" charset="0"/>
                <a:cs typeface="Verdana" pitchFamily="34" charset="0"/>
              </a:rPr>
              <a:t>(Week van het </a:t>
            </a:r>
            <a:r>
              <a:rPr lang="en-US" sz="2400" dirty="0" err="1" smtClean="0">
                <a:latin typeface="Verdana" pitchFamily="34" charset="0"/>
                <a:ea typeface="Verdana" pitchFamily="34" charset="0"/>
                <a:cs typeface="Verdana" pitchFamily="34" charset="0"/>
              </a:rPr>
              <a:t>Digitaal</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Erfgoed</a:t>
            </a:r>
            <a:r>
              <a:rPr lang="en-US" sz="2400" dirty="0" smtClean="0">
                <a:latin typeface="Verdana" pitchFamily="34" charset="0"/>
                <a:ea typeface="Verdana" pitchFamily="34" charset="0"/>
                <a:cs typeface="Verdana" pitchFamily="34" charset="0"/>
              </a:rPr>
              <a:t>, 2015)</a:t>
            </a:r>
            <a:endParaRPr lang="en-US" sz="2400" dirty="0">
              <a:latin typeface="Verdana" pitchFamily="34" charset="0"/>
              <a:ea typeface="Verdana" pitchFamily="34" charset="0"/>
              <a:cs typeface="Verdana" pitchFamily="34" charset="0"/>
            </a:endParaRPr>
          </a:p>
        </p:txBody>
      </p:sp>
      <p:pic>
        <p:nvPicPr>
          <p:cNvPr id="5"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Tree>
    <p:extLst>
      <p:ext uri="{BB962C8B-B14F-4D97-AF65-F5344CB8AC3E}">
        <p14:creationId xmlns:p14="http://schemas.microsoft.com/office/powerpoint/2010/main" val="1395790252"/>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p:cNvSpPr/>
          <p:nvPr/>
        </p:nvSpPr>
        <p:spPr>
          <a:xfrm>
            <a:off x="755576" y="2117174"/>
            <a:ext cx="7488832" cy="3477875"/>
          </a:xfrm>
          <a:prstGeom prst="rect">
            <a:avLst/>
          </a:prstGeom>
        </p:spPr>
        <p:txBody>
          <a:bodyPr wrap="square">
            <a:spAutoFit/>
          </a:bodyPr>
          <a:lstStyle/>
          <a:p>
            <a:pPr marL="514350" indent="-514350" algn="ctr" eaLnBrk="0" hangingPunct="0"/>
            <a:r>
              <a:rPr lang="en-US" sz="2800" dirty="0" smtClean="0">
                <a:latin typeface="Verdana" pitchFamily="34" charset="0"/>
                <a:ea typeface="Verdana" pitchFamily="34" charset="0"/>
                <a:cs typeface="Verdana" pitchFamily="34" charset="0"/>
              </a:rPr>
              <a:t>“H</a:t>
            </a:r>
            <a:r>
              <a:rPr lang="nl-NL" sz="2800" dirty="0" smtClean="0">
                <a:latin typeface="Verdana" panose="020B0604030504040204" pitchFamily="34" charset="0"/>
                <a:ea typeface="Verdana" panose="020B0604030504040204" pitchFamily="34" charset="0"/>
                <a:cs typeface="Verdana" panose="020B0604030504040204" pitchFamily="34" charset="0"/>
              </a:rPr>
              <a:t>et </a:t>
            </a:r>
            <a:r>
              <a:rPr lang="nl-NL" sz="2800" dirty="0">
                <a:latin typeface="Verdana" panose="020B0604030504040204" pitchFamily="34" charset="0"/>
                <a:ea typeface="Verdana" panose="020B0604030504040204" pitchFamily="34" charset="0"/>
                <a:cs typeface="Verdana" panose="020B0604030504040204" pitchFamily="34" charset="0"/>
              </a:rPr>
              <a:t>bestaansrecht van kunstenaars e</a:t>
            </a:r>
            <a:r>
              <a:rPr lang="nl-NL" sz="2800" dirty="0" smtClean="0">
                <a:latin typeface="Verdana" panose="020B0604030504040204" pitchFamily="34" charset="0"/>
                <a:ea typeface="Verdana" panose="020B0604030504040204" pitchFamily="34" charset="0"/>
                <a:cs typeface="Verdana" panose="020B0604030504040204" pitchFamily="34" charset="0"/>
              </a:rPr>
              <a:t>n </a:t>
            </a:r>
            <a:r>
              <a:rPr lang="nl-NL" sz="2800" dirty="0">
                <a:latin typeface="Verdana" panose="020B0604030504040204" pitchFamily="34" charset="0"/>
                <a:ea typeface="Verdana" panose="020B0604030504040204" pitchFamily="34" charset="0"/>
                <a:cs typeface="Verdana" panose="020B0604030504040204" pitchFamily="34" charset="0"/>
              </a:rPr>
              <a:t>culturele instellingen ligt niet zozeer in de sector zelf maar in de verbinding met de samenleving</a:t>
            </a:r>
            <a:r>
              <a:rPr lang="nl-NL" sz="2800" dirty="0" smtClean="0">
                <a:latin typeface="Verdana" panose="020B0604030504040204" pitchFamily="34" charset="0"/>
                <a:ea typeface="Verdana" panose="020B0604030504040204" pitchFamily="34" charset="0"/>
                <a:cs typeface="Verdana" panose="020B0604030504040204" pitchFamily="34" charset="0"/>
              </a:rPr>
              <a:t>”</a:t>
            </a:r>
          </a:p>
          <a:p>
            <a:pPr marL="514350" indent="-514350" algn="ctr" eaLnBrk="0" hangingPunct="0"/>
            <a:endParaRPr lang="nl-NL" sz="2800" dirty="0">
              <a:latin typeface="Verdana" panose="020B0604030504040204" pitchFamily="34" charset="0"/>
              <a:ea typeface="Verdana" panose="020B0604030504040204" pitchFamily="34" charset="0"/>
              <a:cs typeface="Verdana" panose="020B0604030504040204" pitchFamily="34" charset="0"/>
            </a:endParaRPr>
          </a:p>
          <a:p>
            <a:pPr marL="514350" indent="-514350" algn="ctr" eaLnBrk="0" hangingPunct="0"/>
            <a:r>
              <a:rPr lang="nl-NL" sz="2000" dirty="0" smtClean="0">
                <a:latin typeface="Verdana" panose="020B0604030504040204" pitchFamily="34" charset="0"/>
                <a:ea typeface="Verdana" panose="020B0604030504040204" pitchFamily="34" charset="0"/>
                <a:cs typeface="Verdana" panose="020B0604030504040204" pitchFamily="34" charset="0"/>
              </a:rPr>
              <a:t>Kamerbrief van minister Bussemaker</a:t>
            </a:r>
          </a:p>
          <a:p>
            <a:pPr marL="514350" indent="-514350" algn="ctr" eaLnBrk="0" hangingPunct="0"/>
            <a:r>
              <a:rPr lang="nl-NL" sz="2000" i="1" dirty="0" smtClean="0">
                <a:latin typeface="Verdana" panose="020B0604030504040204" pitchFamily="34" charset="0"/>
                <a:ea typeface="Verdana" panose="020B0604030504040204" pitchFamily="34" charset="0"/>
                <a:cs typeface="Verdana" panose="020B0604030504040204" pitchFamily="34" charset="0"/>
              </a:rPr>
              <a:t>Cultuur Beweegt, De betekenis van cultuur </a:t>
            </a:r>
          </a:p>
          <a:p>
            <a:pPr marL="514350" indent="-514350" algn="ctr" eaLnBrk="0" hangingPunct="0"/>
            <a:r>
              <a:rPr lang="nl-NL" sz="2000" i="1" dirty="0" smtClean="0">
                <a:latin typeface="Verdana" panose="020B0604030504040204" pitchFamily="34" charset="0"/>
                <a:ea typeface="Verdana" panose="020B0604030504040204" pitchFamily="34" charset="0"/>
                <a:cs typeface="Verdana" panose="020B0604030504040204" pitchFamily="34" charset="0"/>
              </a:rPr>
              <a:t>in een veranderende samenleving</a:t>
            </a:r>
            <a:r>
              <a:rPr lang="nl-NL" sz="2000" dirty="0" smtClean="0">
                <a:latin typeface="Verdana" panose="020B0604030504040204" pitchFamily="34" charset="0"/>
                <a:ea typeface="Verdana" panose="020B0604030504040204" pitchFamily="34" charset="0"/>
                <a:cs typeface="Verdana" panose="020B0604030504040204" pitchFamily="34" charset="0"/>
              </a:rPr>
              <a:t>,</a:t>
            </a:r>
          </a:p>
          <a:p>
            <a:pPr marL="514350" indent="-514350" algn="ctr" eaLnBrk="0" hangingPunct="0"/>
            <a:r>
              <a:rPr lang="nl-NL" sz="2000" dirty="0" smtClean="0">
                <a:latin typeface="Verdana" panose="020B0604030504040204" pitchFamily="34" charset="0"/>
                <a:ea typeface="Verdana" panose="020B0604030504040204" pitchFamily="34" charset="0"/>
                <a:cs typeface="Verdana" panose="020B0604030504040204" pitchFamily="34" charset="0"/>
              </a:rPr>
              <a:t> 10 juni 2013</a:t>
            </a:r>
            <a:endParaRPr lang="en-US" sz="2000" dirty="0" smtClean="0">
              <a:latin typeface="Verdana" pitchFamily="34" charset="0"/>
              <a:ea typeface="Verdana" pitchFamily="34" charset="0"/>
              <a:cs typeface="Verdana" pitchFamily="34" charset="0"/>
            </a:endParaRPr>
          </a:p>
        </p:txBody>
      </p:sp>
      <p:pic>
        <p:nvPicPr>
          <p:cNvPr id="5"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Tree>
    <p:extLst>
      <p:ext uri="{BB962C8B-B14F-4D97-AF65-F5344CB8AC3E}">
        <p14:creationId xmlns:p14="http://schemas.microsoft.com/office/powerpoint/2010/main" val="204946961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itel 9"/>
          <p:cNvSpPr>
            <a:spLocks noGrp="1"/>
          </p:cNvSpPr>
          <p:nvPr>
            <p:ph type="ctrTitle"/>
          </p:nvPr>
        </p:nvSpPr>
        <p:spPr>
          <a:xfrm>
            <a:off x="827088" y="3500438"/>
            <a:ext cx="7772400" cy="1470025"/>
          </a:xfrm>
        </p:spPr>
        <p:txBody>
          <a:bodyPr/>
          <a:lstStyle/>
          <a:p>
            <a:r>
              <a:rPr lang="nl-NL" smtClean="0">
                <a:ea typeface="ＭＳ Ｐゴシック" pitchFamily="34" charset="-128"/>
              </a:rPr>
              <a:t/>
            </a:r>
            <a:br>
              <a:rPr lang="nl-NL" smtClean="0">
                <a:ea typeface="ＭＳ Ｐゴシック" pitchFamily="34" charset="-128"/>
              </a:rPr>
            </a:br>
            <a:endParaRPr lang="nl-NL" smtClean="0">
              <a:ea typeface="ＭＳ Ｐゴシック" pitchFamily="34" charset="-128"/>
            </a:endParaRPr>
          </a:p>
        </p:txBody>
      </p:sp>
      <p:pic>
        <p:nvPicPr>
          <p:cNvPr id="9" name="Picture 1"/>
          <p:cNvPicPr>
            <a:picLocks noChangeAspect="1" noChangeArrowheads="1"/>
          </p:cNvPicPr>
          <p:nvPr/>
        </p:nvPicPr>
        <p:blipFill>
          <a:blip r:embed="rId2" cstate="print"/>
          <a:srcRect/>
          <a:stretch>
            <a:fillRect/>
          </a:stretch>
        </p:blipFill>
        <p:spPr bwMode="auto">
          <a:xfrm>
            <a:off x="0" y="-27384"/>
            <a:ext cx="9144000" cy="926592"/>
          </a:xfrm>
          <a:prstGeom prst="rect">
            <a:avLst/>
          </a:prstGeom>
          <a:noFill/>
          <a:ln w="9525">
            <a:noFill/>
            <a:miter lim="800000"/>
            <a:headEnd/>
            <a:tailEnd/>
          </a:ln>
        </p:spPr>
      </p:pic>
      <p:graphicFrame>
        <p:nvGraphicFramePr>
          <p:cNvPr id="10" name="Grafiek 9"/>
          <p:cNvGraphicFramePr/>
          <p:nvPr>
            <p:extLst>
              <p:ext uri="{D42A27DB-BD31-4B8C-83A1-F6EECF244321}">
                <p14:modId xmlns:p14="http://schemas.microsoft.com/office/powerpoint/2010/main" val="3391159582"/>
              </p:ext>
            </p:extLst>
          </p:nvPr>
        </p:nvGraphicFramePr>
        <p:xfrm>
          <a:off x="0" y="1268760"/>
          <a:ext cx="9144000" cy="4824536"/>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4" descr="1000x100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4408" y="5949280"/>
            <a:ext cx="865037" cy="864331"/>
          </a:xfrm>
          <a:prstGeom prst="rect">
            <a:avLst/>
          </a:prstGeom>
          <a:noFill/>
        </p:spPr>
      </p:pic>
    </p:spTree>
    <p:extLst>
      <p:ext uri="{BB962C8B-B14F-4D97-AF65-F5344CB8AC3E}">
        <p14:creationId xmlns:p14="http://schemas.microsoft.com/office/powerpoint/2010/main" val="3742431763"/>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graphicFrame>
        <p:nvGraphicFramePr>
          <p:cNvPr id="5" name="Grafiek 4"/>
          <p:cNvGraphicFramePr/>
          <p:nvPr/>
        </p:nvGraphicFramePr>
        <p:xfrm>
          <a:off x="395536" y="836712"/>
          <a:ext cx="8496944" cy="7272808"/>
        </p:xfrm>
        <a:graphic>
          <a:graphicData uri="http://schemas.openxmlformats.org/drawingml/2006/chart">
            <c:chart xmlns:c="http://schemas.openxmlformats.org/drawingml/2006/chart" xmlns:r="http://schemas.openxmlformats.org/officeDocument/2006/relationships" r:id="rId4"/>
          </a:graphicData>
        </a:graphic>
      </p:graphicFrame>
      <p:pic>
        <p:nvPicPr>
          <p:cNvPr id="9" name="Picture 4" descr="1000x100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244408" y="5949280"/>
            <a:ext cx="865037" cy="864331"/>
          </a:xfrm>
          <a:prstGeom prst="rect">
            <a:avLst/>
          </a:prstGeom>
          <a:noFill/>
        </p:spPr>
      </p:pic>
    </p:spTree>
    <p:extLst>
      <p:ext uri="{BB962C8B-B14F-4D97-AF65-F5344CB8AC3E}">
        <p14:creationId xmlns:p14="http://schemas.microsoft.com/office/powerpoint/2010/main" val="3082580115"/>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pic>
        <p:nvPicPr>
          <p:cNvPr id="12" name="Picture 4" descr="1000x100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4408" y="5949280"/>
            <a:ext cx="865037" cy="864331"/>
          </a:xfrm>
          <a:prstGeom prst="rect">
            <a:avLst/>
          </a:prstGeom>
          <a:noFill/>
        </p:spPr>
      </p:pic>
      <p:graphicFrame>
        <p:nvGraphicFramePr>
          <p:cNvPr id="9" name="Grafiek 8"/>
          <p:cNvGraphicFramePr/>
          <p:nvPr>
            <p:extLst>
              <p:ext uri="{D42A27DB-BD31-4B8C-83A1-F6EECF244321}">
                <p14:modId xmlns:p14="http://schemas.microsoft.com/office/powerpoint/2010/main" val="1461964051"/>
              </p:ext>
            </p:extLst>
          </p:nvPr>
        </p:nvGraphicFramePr>
        <p:xfrm>
          <a:off x="179512" y="1700808"/>
          <a:ext cx="3744416" cy="496855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Grafiek 12"/>
          <p:cNvGraphicFramePr/>
          <p:nvPr>
            <p:extLst>
              <p:ext uri="{D42A27DB-BD31-4B8C-83A1-F6EECF244321}">
                <p14:modId xmlns:p14="http://schemas.microsoft.com/office/powerpoint/2010/main" val="1516671293"/>
              </p:ext>
            </p:extLst>
          </p:nvPr>
        </p:nvGraphicFramePr>
        <p:xfrm>
          <a:off x="4355976" y="1700808"/>
          <a:ext cx="4320480" cy="4968552"/>
        </p:xfrm>
        <a:graphic>
          <a:graphicData uri="http://schemas.openxmlformats.org/drawingml/2006/chart">
            <c:chart xmlns:c="http://schemas.openxmlformats.org/drawingml/2006/chart" xmlns:r="http://schemas.openxmlformats.org/officeDocument/2006/relationships" r:id="rId6"/>
          </a:graphicData>
        </a:graphic>
      </p:graphicFrame>
      <p:sp>
        <p:nvSpPr>
          <p:cNvPr id="10" name="Rechthoek 9"/>
          <p:cNvSpPr/>
          <p:nvPr/>
        </p:nvSpPr>
        <p:spPr>
          <a:xfrm>
            <a:off x="467544" y="1196753"/>
            <a:ext cx="7992888" cy="369332"/>
          </a:xfrm>
          <a:prstGeom prst="rect">
            <a:avLst/>
          </a:prstGeom>
        </p:spPr>
        <p:txBody>
          <a:bodyPr wrap="square">
            <a:spAutoFit/>
          </a:bodyPr>
          <a:lstStyle/>
          <a:p>
            <a:r>
              <a:rPr lang="en-US" b="1" dirty="0" err="1" smtClean="0">
                <a:latin typeface="Verdana" pitchFamily="34" charset="0"/>
                <a:ea typeface="Verdana" pitchFamily="34" charset="0"/>
                <a:cs typeface="Verdana" pitchFamily="34" charset="0"/>
              </a:rPr>
              <a:t>Gebruikersonderzoek</a:t>
            </a:r>
            <a:r>
              <a:rPr lang="en-US" b="1" dirty="0" smtClean="0">
                <a:latin typeface="Verdana" pitchFamily="34" charset="0"/>
                <a:ea typeface="Verdana" pitchFamily="34" charset="0"/>
                <a:cs typeface="Verdana" pitchFamily="34" charset="0"/>
              </a:rPr>
              <a:t> door </a:t>
            </a:r>
            <a:r>
              <a:rPr lang="en-US" b="1" dirty="0" err="1" smtClean="0">
                <a:latin typeface="Verdana" pitchFamily="34" charset="0"/>
                <a:ea typeface="Verdana" pitchFamily="34" charset="0"/>
                <a:cs typeface="Verdana" pitchFamily="34" charset="0"/>
              </a:rPr>
              <a:t>Nederlandse</a:t>
            </a:r>
            <a:r>
              <a:rPr lang="en-US" b="1" dirty="0" smtClean="0">
                <a:latin typeface="Verdana" pitchFamily="34" charset="0"/>
                <a:ea typeface="Verdana" pitchFamily="34" charset="0"/>
                <a:cs typeface="Verdana" pitchFamily="34" charset="0"/>
              </a:rPr>
              <a:t> </a:t>
            </a:r>
            <a:r>
              <a:rPr lang="en-US" b="1" dirty="0" err="1" smtClean="0">
                <a:latin typeface="Verdana" pitchFamily="34" charset="0"/>
                <a:ea typeface="Verdana" pitchFamily="34" charset="0"/>
                <a:cs typeface="Verdana" pitchFamily="34" charset="0"/>
              </a:rPr>
              <a:t>erfgoedinstellingen</a:t>
            </a:r>
            <a:endParaRPr lang="nl-NL"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921996829"/>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
        <p:nvSpPr>
          <p:cNvPr id="5" name="Rechthoek 4"/>
          <p:cNvSpPr/>
          <p:nvPr/>
        </p:nvSpPr>
        <p:spPr>
          <a:xfrm>
            <a:off x="35496" y="1311151"/>
            <a:ext cx="9108504" cy="461665"/>
          </a:xfrm>
          <a:prstGeom prst="rect">
            <a:avLst/>
          </a:prstGeom>
        </p:spPr>
        <p:txBody>
          <a:bodyPr wrap="square">
            <a:spAutoFit/>
          </a:bodyPr>
          <a:lstStyle/>
          <a:p>
            <a:pPr algn="ctr"/>
            <a:r>
              <a:rPr lang="en-US" sz="2400" b="1" dirty="0" smtClean="0">
                <a:latin typeface="Verdana" pitchFamily="34" charset="0"/>
                <a:ea typeface="Verdana" pitchFamily="34" charset="0"/>
                <a:cs typeface="Verdana" pitchFamily="34" charset="0"/>
              </a:rPr>
              <a:t>Top 20 websites in NL in 2014</a:t>
            </a:r>
            <a:endParaRPr lang="en-US" sz="2400" b="1" dirty="0">
              <a:latin typeface="Verdana" pitchFamily="34" charset="0"/>
              <a:ea typeface="Verdana" pitchFamily="34" charset="0"/>
              <a:cs typeface="Verdana" pitchFamily="34" charset="0"/>
            </a:endParaRPr>
          </a:p>
        </p:txBody>
      </p:sp>
      <p:sp>
        <p:nvSpPr>
          <p:cNvPr id="10" name="Tekstvak 9"/>
          <p:cNvSpPr txBox="1">
            <a:spLocks noChangeArrowheads="1"/>
          </p:cNvSpPr>
          <p:nvPr/>
        </p:nvSpPr>
        <p:spPr bwMode="auto">
          <a:xfrm rot="-5400000">
            <a:off x="6145214" y="3565975"/>
            <a:ext cx="5404521" cy="954107"/>
          </a:xfrm>
          <a:prstGeom prst="rect">
            <a:avLst/>
          </a:prstGeom>
          <a:noFill/>
          <a:ln w="9525">
            <a:noFill/>
            <a:miter lim="800000"/>
            <a:headEnd/>
            <a:tailEnd/>
          </a:ln>
        </p:spPr>
        <p:txBody>
          <a:bodyPr wrap="square">
            <a:spAutoFit/>
          </a:bodyPr>
          <a:lstStyle/>
          <a:p>
            <a:r>
              <a:rPr lang="en-US" sz="1400" dirty="0" err="1" smtClean="0">
                <a:latin typeface="Verdana" pitchFamily="34" charset="0"/>
                <a:ea typeface="Verdana" pitchFamily="34" charset="0"/>
                <a:cs typeface="Verdana" pitchFamily="34" charset="0"/>
              </a:rPr>
              <a:t>Bron</a:t>
            </a:r>
            <a:r>
              <a:rPr lang="en-US" sz="1400" dirty="0" smtClean="0">
                <a:latin typeface="Verdana" pitchFamily="34" charset="0"/>
                <a:ea typeface="Verdana" pitchFamily="34" charset="0"/>
                <a:cs typeface="Verdana" pitchFamily="34" charset="0"/>
              </a:rPr>
              <a:t>: </a:t>
            </a:r>
            <a:r>
              <a:rPr lang="en-US" sz="1400" dirty="0">
                <a:latin typeface="Verdana" pitchFamily="34" charset="0"/>
                <a:ea typeface="Verdana" pitchFamily="34" charset="0"/>
                <a:cs typeface="Verdana" pitchFamily="34" charset="0"/>
                <a:hlinkClick r:id="rId4"/>
              </a:rPr>
              <a:t>http://nederlandsmedianieuws.nl/media-nieuws/MediaDirectory-Top100-Websites-in-</a:t>
            </a:r>
            <a:r>
              <a:rPr lang="en-US" sz="1400" dirty="0" smtClean="0">
                <a:latin typeface="Verdana" pitchFamily="34" charset="0"/>
                <a:ea typeface="Verdana" pitchFamily="34" charset="0"/>
                <a:cs typeface="Verdana" pitchFamily="34" charset="0"/>
                <a:hlinkClick r:id="rId4"/>
              </a:rPr>
              <a:t>Nederland.html</a:t>
            </a:r>
            <a:endParaRPr lang="en-US" sz="1400" dirty="0" smtClean="0">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 </a:t>
            </a:r>
            <a:endParaRPr lang="nl-NL" sz="1400" dirty="0">
              <a:latin typeface="Verdana" pitchFamily="34" charset="0"/>
              <a:ea typeface="Verdana" pitchFamily="34" charset="0"/>
              <a:cs typeface="Verdana" pitchFamily="34" charset="0"/>
            </a:endParaRPr>
          </a:p>
        </p:txBody>
      </p:sp>
      <p:sp>
        <p:nvSpPr>
          <p:cNvPr id="2" name="Tekstvak 1"/>
          <p:cNvSpPr txBox="1"/>
          <p:nvPr/>
        </p:nvSpPr>
        <p:spPr>
          <a:xfrm>
            <a:off x="899592" y="2204864"/>
            <a:ext cx="6768752" cy="3954695"/>
          </a:xfrm>
          <a:prstGeom prst="rect">
            <a:avLst/>
          </a:prstGeom>
          <a:noFill/>
        </p:spPr>
        <p:txBody>
          <a:bodyPr wrap="square" numCol="2" rtlCol="0">
            <a:spAutoFit/>
          </a:bodyPr>
          <a:lstStyle/>
          <a:p>
            <a:pPr marL="342900" indent="-342900">
              <a:buAutoNum type="arabicPeriod"/>
            </a:pPr>
            <a:r>
              <a:rPr lang="nl-NL" sz="2500" dirty="0" err="1" smtClean="0">
                <a:solidFill>
                  <a:srgbClr val="000000"/>
                </a:solidFill>
              </a:rPr>
              <a:t>Google.nl</a:t>
            </a:r>
            <a:r>
              <a:rPr lang="nl-NL" sz="2500" dirty="0" smtClean="0">
                <a:solidFill>
                  <a:srgbClr val="000000"/>
                </a:solidFill>
              </a:rPr>
              <a:t> &amp; .com</a:t>
            </a:r>
          </a:p>
          <a:p>
            <a:pPr marL="342900" indent="-342900">
              <a:buAutoNum type="arabicPeriod"/>
            </a:pPr>
            <a:r>
              <a:rPr lang="nl-NL" sz="2500" dirty="0" err="1" smtClean="0">
                <a:solidFill>
                  <a:srgbClr val="000000"/>
                </a:solidFill>
              </a:rPr>
              <a:t>Facebook.com</a:t>
            </a:r>
            <a:endParaRPr lang="nl-NL" sz="2500" dirty="0" smtClean="0">
              <a:solidFill>
                <a:srgbClr val="000000"/>
              </a:solidFill>
            </a:endParaRPr>
          </a:p>
          <a:p>
            <a:pPr marL="342900" indent="-342900">
              <a:buAutoNum type="arabicPeriod"/>
            </a:pPr>
            <a:r>
              <a:rPr lang="nl-NL" sz="2500" dirty="0" err="1" smtClean="0">
                <a:solidFill>
                  <a:srgbClr val="000000"/>
                </a:solidFill>
              </a:rPr>
              <a:t>Youtube.com</a:t>
            </a:r>
            <a:endParaRPr lang="nl-NL" sz="2500" dirty="0" smtClean="0">
              <a:solidFill>
                <a:srgbClr val="000000"/>
              </a:solidFill>
            </a:endParaRPr>
          </a:p>
          <a:p>
            <a:pPr marL="342900" indent="-342900">
              <a:buAutoNum type="arabicPeriod"/>
            </a:pPr>
            <a:r>
              <a:rPr lang="nl-NL" sz="2500" dirty="0" err="1" smtClean="0">
                <a:solidFill>
                  <a:srgbClr val="000000"/>
                </a:solidFill>
              </a:rPr>
              <a:t>Yahoo.com</a:t>
            </a:r>
            <a:endParaRPr lang="nl-NL" sz="2500" dirty="0" smtClean="0">
              <a:solidFill>
                <a:srgbClr val="000000"/>
              </a:solidFill>
            </a:endParaRPr>
          </a:p>
          <a:p>
            <a:pPr marL="342900" indent="-342900">
              <a:buAutoNum type="arabicPeriod"/>
            </a:pPr>
            <a:r>
              <a:rPr lang="nl-NL" sz="2500" dirty="0" err="1" smtClean="0">
                <a:solidFill>
                  <a:srgbClr val="000000"/>
                </a:solidFill>
              </a:rPr>
              <a:t>Wikipedia.org</a:t>
            </a:r>
            <a:endParaRPr lang="nl-NL" sz="2500" dirty="0" smtClean="0">
              <a:solidFill>
                <a:srgbClr val="000000"/>
              </a:solidFill>
            </a:endParaRPr>
          </a:p>
          <a:p>
            <a:pPr marL="342900" indent="-342900">
              <a:buAutoNum type="arabicPeriod"/>
            </a:pPr>
            <a:r>
              <a:rPr lang="nl-NL" sz="2500" dirty="0" err="1" smtClean="0">
                <a:solidFill>
                  <a:srgbClr val="000000"/>
                </a:solidFill>
              </a:rPr>
              <a:t>LinkedIn.com</a:t>
            </a:r>
            <a:endParaRPr lang="nl-NL" sz="2500" dirty="0" smtClean="0">
              <a:solidFill>
                <a:srgbClr val="000000"/>
              </a:solidFill>
            </a:endParaRPr>
          </a:p>
          <a:p>
            <a:pPr marL="342900" indent="-342900">
              <a:buAutoNum type="arabicPeriod"/>
            </a:pPr>
            <a:r>
              <a:rPr lang="nl-NL" sz="2500" dirty="0" err="1" smtClean="0">
                <a:solidFill>
                  <a:srgbClr val="000000"/>
                </a:solidFill>
              </a:rPr>
              <a:t>Twitter.com</a:t>
            </a:r>
            <a:endParaRPr lang="nl-NL" sz="2500" dirty="0" smtClean="0">
              <a:solidFill>
                <a:srgbClr val="000000"/>
              </a:solidFill>
            </a:endParaRPr>
          </a:p>
          <a:p>
            <a:pPr marL="342900" indent="-342900">
              <a:buAutoNum type="arabicPeriod"/>
            </a:pPr>
            <a:r>
              <a:rPr lang="nl-NL" sz="2500" dirty="0" err="1" smtClean="0">
                <a:solidFill>
                  <a:srgbClr val="000000"/>
                </a:solidFill>
              </a:rPr>
              <a:t>Live.com</a:t>
            </a:r>
            <a:endParaRPr lang="nl-NL" sz="2500" dirty="0" smtClean="0">
              <a:solidFill>
                <a:srgbClr val="000000"/>
              </a:solidFill>
            </a:endParaRPr>
          </a:p>
          <a:p>
            <a:pPr marL="342900" indent="-342900">
              <a:buAutoNum type="arabicPeriod"/>
            </a:pPr>
            <a:r>
              <a:rPr lang="nl-NL" sz="2500" dirty="0" err="1" smtClean="0">
                <a:solidFill>
                  <a:srgbClr val="000000"/>
                </a:solidFill>
              </a:rPr>
              <a:t>Marktplaats.nl</a:t>
            </a:r>
            <a:endParaRPr lang="nl-NL" sz="2500" dirty="0" smtClean="0">
              <a:solidFill>
                <a:srgbClr val="000000"/>
              </a:solidFill>
            </a:endParaRPr>
          </a:p>
          <a:p>
            <a:pPr marL="342900" indent="-342900">
              <a:buAutoNum type="arabicPeriod"/>
            </a:pPr>
            <a:r>
              <a:rPr lang="nl-NL" sz="2500" dirty="0" smtClean="0">
                <a:solidFill>
                  <a:srgbClr val="000000"/>
                </a:solidFill>
              </a:rPr>
              <a:t> </a:t>
            </a:r>
            <a:r>
              <a:rPr lang="nl-NL" sz="2500" dirty="0" err="1" smtClean="0">
                <a:solidFill>
                  <a:srgbClr val="000000"/>
                </a:solidFill>
              </a:rPr>
              <a:t>Telegraaf.nl</a:t>
            </a:r>
            <a:endParaRPr lang="nl-NL" sz="2500" dirty="0" smtClean="0">
              <a:solidFill>
                <a:srgbClr val="000000"/>
              </a:solidFill>
            </a:endParaRPr>
          </a:p>
          <a:p>
            <a:pPr marL="342900" indent="-342900">
              <a:buAutoNum type="arabicPeriod"/>
            </a:pPr>
            <a:r>
              <a:rPr lang="nl-NL" sz="2500" dirty="0" smtClean="0">
                <a:solidFill>
                  <a:srgbClr val="000000"/>
                </a:solidFill>
              </a:rPr>
              <a:t> </a:t>
            </a:r>
            <a:r>
              <a:rPr lang="nl-NL" sz="2500" dirty="0" err="1" smtClean="0">
                <a:solidFill>
                  <a:srgbClr val="000000"/>
                </a:solidFill>
              </a:rPr>
              <a:t>Bing.com</a:t>
            </a:r>
            <a:endParaRPr lang="nl-NL" sz="2500" dirty="0" smtClean="0">
              <a:solidFill>
                <a:srgbClr val="000000"/>
              </a:solidFill>
            </a:endParaRPr>
          </a:p>
          <a:p>
            <a:pPr marL="342900" indent="-342900">
              <a:buAutoNum type="arabicPeriod"/>
            </a:pPr>
            <a:r>
              <a:rPr lang="nl-NL" sz="2500" dirty="0" smtClean="0">
                <a:solidFill>
                  <a:srgbClr val="000000"/>
                </a:solidFill>
              </a:rPr>
              <a:t> </a:t>
            </a:r>
            <a:r>
              <a:rPr lang="nl-NL" sz="2500" dirty="0" err="1" smtClean="0">
                <a:solidFill>
                  <a:srgbClr val="000000"/>
                </a:solidFill>
              </a:rPr>
              <a:t>Nu.nl</a:t>
            </a:r>
            <a:endParaRPr lang="nl-NL" sz="2500" dirty="0" smtClean="0">
              <a:solidFill>
                <a:srgbClr val="000000"/>
              </a:solidFill>
            </a:endParaRPr>
          </a:p>
          <a:p>
            <a:pPr marL="342900" indent="-342900">
              <a:buAutoNum type="arabicPeriod"/>
            </a:pPr>
            <a:r>
              <a:rPr lang="nl-NL" sz="2500" dirty="0" smtClean="0">
                <a:solidFill>
                  <a:srgbClr val="000000"/>
                </a:solidFill>
              </a:rPr>
              <a:t> </a:t>
            </a:r>
            <a:r>
              <a:rPr lang="nl-NL" sz="2500" dirty="0" err="1" smtClean="0">
                <a:solidFill>
                  <a:srgbClr val="000000"/>
                </a:solidFill>
              </a:rPr>
              <a:t>ING.nl</a:t>
            </a:r>
            <a:endParaRPr lang="nl-NL" sz="2500" dirty="0" smtClean="0">
              <a:solidFill>
                <a:srgbClr val="000000"/>
              </a:solidFill>
            </a:endParaRPr>
          </a:p>
          <a:p>
            <a:pPr marL="342900" indent="-342900">
              <a:buAutoNum type="arabicPeriod"/>
            </a:pPr>
            <a:r>
              <a:rPr lang="nl-NL" sz="2500" dirty="0" smtClean="0">
                <a:solidFill>
                  <a:srgbClr val="000000"/>
                </a:solidFill>
              </a:rPr>
              <a:t> Amazon.com</a:t>
            </a:r>
          </a:p>
          <a:p>
            <a:pPr marL="342900" indent="-342900">
              <a:buAutoNum type="arabicPeriod"/>
            </a:pPr>
            <a:r>
              <a:rPr lang="nl-NL" sz="2500" dirty="0" smtClean="0">
                <a:solidFill>
                  <a:srgbClr val="000000"/>
                </a:solidFill>
              </a:rPr>
              <a:t> </a:t>
            </a:r>
            <a:r>
              <a:rPr lang="nl-NL" sz="2500" dirty="0" err="1" smtClean="0">
                <a:solidFill>
                  <a:srgbClr val="000000"/>
                </a:solidFill>
              </a:rPr>
              <a:t>Bol.com</a:t>
            </a:r>
            <a:endParaRPr lang="nl-NL" sz="2500" dirty="0" smtClean="0">
              <a:solidFill>
                <a:srgbClr val="000000"/>
              </a:solidFill>
            </a:endParaRPr>
          </a:p>
          <a:p>
            <a:pPr marL="342900" indent="-342900">
              <a:buAutoNum type="arabicPeriod"/>
            </a:pPr>
            <a:r>
              <a:rPr lang="nl-NL" sz="2500" dirty="0" smtClean="0">
                <a:solidFill>
                  <a:srgbClr val="000000"/>
                </a:solidFill>
              </a:rPr>
              <a:t> </a:t>
            </a:r>
            <a:r>
              <a:rPr lang="nl-NL" sz="2500" dirty="0" err="1" smtClean="0">
                <a:solidFill>
                  <a:srgbClr val="000000"/>
                </a:solidFill>
              </a:rPr>
              <a:t>NOS.nl</a:t>
            </a:r>
            <a:endParaRPr lang="nl-NL" sz="2500" dirty="0" smtClean="0">
              <a:solidFill>
                <a:srgbClr val="000000"/>
              </a:solidFill>
            </a:endParaRPr>
          </a:p>
          <a:p>
            <a:pPr marL="342900" indent="-342900">
              <a:buAutoNum type="arabicPeriod"/>
            </a:pPr>
            <a:r>
              <a:rPr lang="nl-NL" sz="2500" dirty="0" smtClean="0">
                <a:solidFill>
                  <a:srgbClr val="000000"/>
                </a:solidFill>
              </a:rPr>
              <a:t> </a:t>
            </a:r>
            <a:r>
              <a:rPr lang="nl-NL" sz="2500" dirty="0" err="1" smtClean="0">
                <a:solidFill>
                  <a:srgbClr val="000000"/>
                </a:solidFill>
              </a:rPr>
              <a:t>Pinterest.com</a:t>
            </a:r>
            <a:endParaRPr lang="nl-NL" sz="2500" dirty="0" smtClean="0">
              <a:solidFill>
                <a:srgbClr val="000000"/>
              </a:solidFill>
            </a:endParaRPr>
          </a:p>
          <a:p>
            <a:pPr marL="342900" indent="-342900">
              <a:buAutoNum type="arabicPeriod"/>
            </a:pPr>
            <a:r>
              <a:rPr lang="nl-NL" sz="2500" dirty="0" smtClean="0">
                <a:solidFill>
                  <a:srgbClr val="000000"/>
                </a:solidFill>
              </a:rPr>
              <a:t> </a:t>
            </a:r>
            <a:r>
              <a:rPr lang="nl-NL" sz="2500" dirty="0" err="1" smtClean="0">
                <a:solidFill>
                  <a:srgbClr val="000000"/>
                </a:solidFill>
              </a:rPr>
              <a:t>Wordpress.com</a:t>
            </a:r>
            <a:endParaRPr lang="nl-NL" sz="2500" dirty="0" smtClean="0">
              <a:solidFill>
                <a:srgbClr val="000000"/>
              </a:solidFill>
            </a:endParaRPr>
          </a:p>
          <a:p>
            <a:pPr marL="342900" indent="-342900">
              <a:buAutoNum type="arabicPeriod"/>
            </a:pPr>
            <a:r>
              <a:rPr lang="nl-NL" sz="2500" dirty="0" smtClean="0">
                <a:solidFill>
                  <a:srgbClr val="000000"/>
                </a:solidFill>
              </a:rPr>
              <a:t> </a:t>
            </a:r>
            <a:r>
              <a:rPr lang="nl-NL" sz="2500" dirty="0" err="1" smtClean="0">
                <a:solidFill>
                  <a:srgbClr val="000000"/>
                </a:solidFill>
              </a:rPr>
              <a:t>IMDB.com</a:t>
            </a:r>
            <a:endParaRPr lang="nl-NL" sz="2500" dirty="0" smtClean="0">
              <a:solidFill>
                <a:srgbClr val="000000"/>
              </a:solidFill>
            </a:endParaRPr>
          </a:p>
          <a:p>
            <a:pPr marL="342900" indent="-342900">
              <a:buAutoNum type="arabicPeriod"/>
            </a:pPr>
            <a:r>
              <a:rPr lang="nl-NL" sz="2500" dirty="0" smtClean="0">
                <a:solidFill>
                  <a:srgbClr val="000000"/>
                </a:solidFill>
              </a:rPr>
              <a:t> </a:t>
            </a:r>
            <a:r>
              <a:rPr lang="nl-NL" sz="2500" dirty="0" err="1" smtClean="0">
                <a:solidFill>
                  <a:srgbClr val="000000"/>
                </a:solidFill>
              </a:rPr>
              <a:t>Apple.com</a:t>
            </a:r>
            <a:endParaRPr lang="nl-NL" sz="2500" dirty="0">
              <a:solidFill>
                <a:srgbClr val="000000"/>
              </a:solidFill>
            </a:endParaRPr>
          </a:p>
        </p:txBody>
      </p:sp>
    </p:spTree>
    <p:extLst>
      <p:ext uri="{BB962C8B-B14F-4D97-AF65-F5344CB8AC3E}">
        <p14:creationId xmlns:p14="http://schemas.microsoft.com/office/powerpoint/2010/main" val="2039747712"/>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612205" y="1672927"/>
            <a:ext cx="7992243" cy="4420369"/>
          </a:xfrm>
          <a:prstGeom prst="rect">
            <a:avLst/>
          </a:prstGeom>
          <a:noFill/>
          <a:ln w="9525">
            <a:noFill/>
            <a:miter lim="800000"/>
            <a:headEnd/>
            <a:tailEnd/>
          </a:ln>
        </p:spPr>
        <p:txBody>
          <a:bodyPr lIns="92075" tIns="46038" rIns="92075" bIns="46038"/>
          <a:lstStyle/>
          <a:p>
            <a:pPr>
              <a:spcBef>
                <a:spcPct val="20000"/>
              </a:spcBef>
            </a:pPr>
            <a:endParaRPr lang="en-US" sz="2400" dirty="0">
              <a:latin typeface="Verdana" pitchFamily="34" charset="0"/>
              <a:ea typeface="Verdana" pitchFamily="34" charset="0"/>
              <a:cs typeface="Verdana" pitchFamily="34" charset="0"/>
            </a:endParaRPr>
          </a:p>
          <a:p>
            <a:pPr marL="342900" indent="-342900">
              <a:spcBef>
                <a:spcPct val="20000"/>
              </a:spcBef>
              <a:buFontTx/>
              <a:buAutoNum type="arabicPeriod"/>
            </a:pPr>
            <a:r>
              <a:rPr lang="en-US" sz="2400" dirty="0" err="1" smtClean="0">
                <a:solidFill>
                  <a:schemeClr val="bg1">
                    <a:lumMod val="85000"/>
                  </a:schemeClr>
                </a:solidFill>
                <a:latin typeface="Verdana" pitchFamily="34" charset="0"/>
                <a:ea typeface="Verdana" pitchFamily="34" charset="0"/>
                <a:cs typeface="Verdana" pitchFamily="34" charset="0"/>
              </a:rPr>
              <a:t>Speelveld</a:t>
            </a:r>
            <a:r>
              <a:rPr lang="en-US" sz="2400" dirty="0" smtClean="0">
                <a:solidFill>
                  <a:schemeClr val="bg1">
                    <a:lumMod val="85000"/>
                  </a:schemeClr>
                </a:solidFill>
                <a:latin typeface="Verdana" pitchFamily="34" charset="0"/>
                <a:ea typeface="Verdana" pitchFamily="34" charset="0"/>
                <a:cs typeface="Verdana" pitchFamily="34" charset="0"/>
              </a:rPr>
              <a:t> </a:t>
            </a:r>
            <a:r>
              <a:rPr lang="en-US" sz="2400" dirty="0" err="1" smtClean="0">
                <a:solidFill>
                  <a:schemeClr val="bg1">
                    <a:lumMod val="85000"/>
                  </a:schemeClr>
                </a:solidFill>
                <a:latin typeface="Verdana" pitchFamily="34" charset="0"/>
                <a:ea typeface="Verdana" pitchFamily="34" charset="0"/>
                <a:cs typeface="Verdana" pitchFamily="34" charset="0"/>
              </a:rPr>
              <a:t>digitaal</a:t>
            </a:r>
            <a:r>
              <a:rPr lang="en-US" sz="2400" dirty="0" smtClean="0">
                <a:solidFill>
                  <a:schemeClr val="bg1">
                    <a:lumMod val="85000"/>
                  </a:schemeClr>
                </a:solidFill>
                <a:latin typeface="Verdana" pitchFamily="34" charset="0"/>
                <a:ea typeface="Verdana" pitchFamily="34" charset="0"/>
                <a:cs typeface="Verdana" pitchFamily="34" charset="0"/>
              </a:rPr>
              <a:t> </a:t>
            </a:r>
            <a:r>
              <a:rPr lang="en-US" sz="2400" dirty="0" err="1" smtClean="0">
                <a:solidFill>
                  <a:schemeClr val="bg1">
                    <a:lumMod val="85000"/>
                  </a:schemeClr>
                </a:solidFill>
                <a:latin typeface="Verdana" pitchFamily="34" charset="0"/>
                <a:ea typeface="Verdana" pitchFamily="34" charset="0"/>
                <a:cs typeface="Verdana" pitchFamily="34" charset="0"/>
              </a:rPr>
              <a:t>erfgoed</a:t>
            </a:r>
            <a:r>
              <a:rPr lang="en-US" sz="2400" dirty="0" smtClean="0">
                <a:solidFill>
                  <a:schemeClr val="bg1">
                    <a:lumMod val="85000"/>
                  </a:schemeClr>
                </a:solidFill>
                <a:latin typeface="Verdana" pitchFamily="34" charset="0"/>
                <a:ea typeface="Verdana" pitchFamily="34" charset="0"/>
                <a:cs typeface="Verdana" pitchFamily="34" charset="0"/>
              </a:rPr>
              <a:t> </a:t>
            </a:r>
            <a:endParaRPr lang="en-US" sz="2400" dirty="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endParaRPr lang="en-US" sz="2400" dirty="0">
              <a:latin typeface="Verdana" pitchFamily="34" charset="0"/>
              <a:ea typeface="Verdana" pitchFamily="34" charset="0"/>
              <a:cs typeface="Verdana" pitchFamily="34" charset="0"/>
            </a:endParaRPr>
          </a:p>
          <a:p>
            <a:pPr marL="342900" indent="-342900">
              <a:spcBef>
                <a:spcPct val="20000"/>
              </a:spcBef>
              <a:buFontTx/>
              <a:buAutoNum type="arabicPeriod"/>
            </a:pPr>
            <a:r>
              <a:rPr lang="en-GB" sz="2400" dirty="0" err="1" smtClean="0">
                <a:latin typeface="Verdana" pitchFamily="34" charset="0"/>
                <a:ea typeface="Verdana" pitchFamily="34" charset="0"/>
                <a:cs typeface="Verdana" pitchFamily="34" charset="0"/>
              </a:rPr>
              <a:t>Knelpunten</a:t>
            </a:r>
            <a:r>
              <a:rPr lang="en-GB" sz="2400" dirty="0" smtClean="0">
                <a:latin typeface="Verdana" pitchFamily="34" charset="0"/>
                <a:ea typeface="Verdana" pitchFamily="34" charset="0"/>
                <a:cs typeface="Verdana" pitchFamily="34" charset="0"/>
              </a:rPr>
              <a:t> </a:t>
            </a:r>
            <a:r>
              <a:rPr lang="en-GB" sz="2400" dirty="0" err="1" smtClean="0">
                <a:latin typeface="Verdana" pitchFamily="34" charset="0"/>
                <a:ea typeface="Verdana" pitchFamily="34" charset="0"/>
                <a:cs typeface="Verdana" pitchFamily="34" charset="0"/>
              </a:rPr>
              <a:t>zoeken</a:t>
            </a:r>
            <a:r>
              <a:rPr lang="en-GB" sz="2400" dirty="0" smtClean="0">
                <a:latin typeface="Verdana" pitchFamily="34" charset="0"/>
                <a:ea typeface="Verdana" pitchFamily="34" charset="0"/>
                <a:cs typeface="Verdana" pitchFamily="34" charset="0"/>
              </a:rPr>
              <a:t> en </a:t>
            </a:r>
            <a:r>
              <a:rPr lang="en-GB" sz="2400" dirty="0" err="1" smtClean="0">
                <a:latin typeface="Verdana" pitchFamily="34" charset="0"/>
                <a:ea typeface="Verdana" pitchFamily="34" charset="0"/>
                <a:cs typeface="Verdana" pitchFamily="34" charset="0"/>
              </a:rPr>
              <a:t>vinden</a:t>
            </a:r>
            <a:endParaRPr lang="en-GB" sz="2400" dirty="0" smtClean="0">
              <a:latin typeface="Verdana" pitchFamily="34" charset="0"/>
              <a:ea typeface="Verdana" pitchFamily="34" charset="0"/>
              <a:cs typeface="Verdana" pitchFamily="34" charset="0"/>
            </a:endParaRPr>
          </a:p>
          <a:p>
            <a:pPr marL="342900" indent="-342900">
              <a:spcBef>
                <a:spcPct val="20000"/>
              </a:spcBef>
              <a:buFontTx/>
              <a:buAutoNum type="arabicPeriod"/>
            </a:pPr>
            <a:endParaRPr lang="en-GB" sz="2400" dirty="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r>
              <a:rPr lang="en-GB" sz="2400" dirty="0" err="1" smtClean="0">
                <a:solidFill>
                  <a:schemeClr val="bg1">
                    <a:lumMod val="85000"/>
                  </a:schemeClr>
                </a:solidFill>
                <a:latin typeface="Verdana" pitchFamily="34" charset="0"/>
                <a:ea typeface="Verdana" pitchFamily="34" charset="0"/>
                <a:cs typeface="Verdana" pitchFamily="34" charset="0"/>
              </a:rPr>
              <a:t>Ontwikkelingen</a:t>
            </a:r>
            <a:endParaRPr lang="en-GB" sz="2400" dirty="0" smtClean="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endParaRPr lang="en-GB" sz="2400" dirty="0" smtClean="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r>
              <a:rPr lang="en-GB" sz="2400" dirty="0" smtClean="0">
                <a:solidFill>
                  <a:schemeClr val="bg1">
                    <a:lumMod val="85000"/>
                  </a:schemeClr>
                </a:solidFill>
                <a:latin typeface="Verdana" pitchFamily="34" charset="0"/>
                <a:ea typeface="Verdana" pitchFamily="34" charset="0"/>
                <a:cs typeface="Verdana" pitchFamily="34" charset="0"/>
              </a:rPr>
              <a:t>Impact op ‘de </a:t>
            </a:r>
            <a:r>
              <a:rPr lang="en-GB" sz="2400" dirty="0" err="1" smtClean="0">
                <a:solidFill>
                  <a:schemeClr val="bg1">
                    <a:lumMod val="85000"/>
                  </a:schemeClr>
                </a:solidFill>
                <a:latin typeface="Verdana" pitchFamily="34" charset="0"/>
                <a:ea typeface="Verdana" pitchFamily="34" charset="0"/>
                <a:cs typeface="Verdana" pitchFamily="34" charset="0"/>
              </a:rPr>
              <a:t>werkvloer</a:t>
            </a:r>
            <a:r>
              <a:rPr lang="en-GB" sz="2400" dirty="0" smtClean="0">
                <a:solidFill>
                  <a:schemeClr val="bg1">
                    <a:lumMod val="85000"/>
                  </a:schemeClr>
                </a:solidFill>
                <a:latin typeface="Verdana" pitchFamily="34" charset="0"/>
                <a:ea typeface="Verdana" pitchFamily="34" charset="0"/>
                <a:cs typeface="Verdana" pitchFamily="34" charset="0"/>
              </a:rPr>
              <a:t>’</a:t>
            </a:r>
            <a:endParaRPr lang="en-GB" sz="2400" dirty="0">
              <a:solidFill>
                <a:schemeClr val="bg1">
                  <a:lumMod val="85000"/>
                </a:schemeClr>
              </a:solidFill>
              <a:latin typeface="Verdana" pitchFamily="34" charset="0"/>
              <a:ea typeface="Verdana" pitchFamily="34" charset="0"/>
              <a:cs typeface="Verdana" pitchFamily="34" charset="0"/>
            </a:endParaRPr>
          </a:p>
        </p:txBody>
      </p:sp>
      <p:pic>
        <p:nvPicPr>
          <p:cNvPr id="5"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Tree>
    <p:extLst>
      <p:ext uri="{BB962C8B-B14F-4D97-AF65-F5344CB8AC3E}">
        <p14:creationId xmlns:p14="http://schemas.microsoft.com/office/powerpoint/2010/main" val="1309207973"/>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graphicFrame>
        <p:nvGraphicFramePr>
          <p:cNvPr id="3" name="Grafiek 2"/>
          <p:cNvGraphicFramePr/>
          <p:nvPr/>
        </p:nvGraphicFramePr>
        <p:xfrm>
          <a:off x="323528" y="1052736"/>
          <a:ext cx="8640960" cy="5544616"/>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4" descr="1000x100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244408" y="5949280"/>
            <a:ext cx="865037" cy="864331"/>
          </a:xfrm>
          <a:prstGeom prst="rect">
            <a:avLst/>
          </a:prstGeom>
          <a:noFill/>
        </p:spPr>
      </p:pic>
    </p:spTree>
    <p:extLst>
      <p:ext uri="{BB962C8B-B14F-4D97-AF65-F5344CB8AC3E}">
        <p14:creationId xmlns:p14="http://schemas.microsoft.com/office/powerpoint/2010/main" val="3188174834"/>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288354" y="1577636"/>
            <a:ext cx="5003726" cy="339196"/>
          </a:xfrm>
          <a:prstGeom prst="rect">
            <a:avLst/>
          </a:prstGeom>
          <a:noFill/>
          <a:ln w="9525">
            <a:noFill/>
            <a:miter lim="800000"/>
            <a:headEnd/>
            <a:tailEnd/>
          </a:ln>
        </p:spPr>
        <p:txBody>
          <a:bodyPr wrap="square" lIns="92075" tIns="46038" rIns="92075" bIns="46038">
            <a:spAutoFit/>
          </a:bodyPr>
          <a:lstStyle/>
          <a:p>
            <a:r>
              <a:rPr lang="nl-NL" sz="1600" dirty="0" smtClean="0">
                <a:latin typeface="Verdana" pitchFamily="34" charset="0"/>
                <a:ea typeface="Verdana" pitchFamily="34" charset="0"/>
                <a:cs typeface="Verdana" pitchFamily="34" charset="0"/>
              </a:rPr>
              <a:t>Cultuurwijzer via Collectiewijzer tot DIMCON</a:t>
            </a:r>
            <a:endParaRPr lang="nl-NL" sz="1600" i="1" dirty="0" smtClean="0">
              <a:latin typeface="Verdana" pitchFamily="34" charset="0"/>
              <a:ea typeface="Verdana" pitchFamily="34" charset="0"/>
              <a:cs typeface="Verdana" pitchFamily="34" charset="0"/>
            </a:endParaRPr>
          </a:p>
        </p:txBody>
      </p:sp>
      <p:pic>
        <p:nvPicPr>
          <p:cNvPr id="7"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pic>
        <p:nvPicPr>
          <p:cNvPr id="32973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80112" y="4149080"/>
            <a:ext cx="3378686" cy="2160240"/>
          </a:xfrm>
          <a:prstGeom prst="rect">
            <a:avLst/>
          </a:prstGeom>
          <a:noFill/>
          <a:ln w="9525">
            <a:noFill/>
            <a:miter lim="800000"/>
            <a:headEnd/>
            <a:tailEnd/>
          </a:ln>
        </p:spPr>
      </p:pic>
      <p:sp>
        <p:nvSpPr>
          <p:cNvPr id="8" name="Rectangle 4"/>
          <p:cNvSpPr>
            <a:spLocks noChangeArrowheads="1"/>
          </p:cNvSpPr>
          <p:nvPr/>
        </p:nvSpPr>
        <p:spPr bwMode="auto">
          <a:xfrm>
            <a:off x="5652120" y="6309320"/>
            <a:ext cx="3306678" cy="523862"/>
          </a:xfrm>
          <a:prstGeom prst="rect">
            <a:avLst/>
          </a:prstGeom>
          <a:noFill/>
          <a:ln w="9525">
            <a:noFill/>
            <a:miter lim="800000"/>
            <a:headEnd/>
            <a:tailEnd/>
          </a:ln>
        </p:spPr>
        <p:txBody>
          <a:bodyPr wrap="square" lIns="92075" tIns="46038" rIns="92075" bIns="46038">
            <a:spAutoFit/>
          </a:bodyPr>
          <a:lstStyle/>
          <a:p>
            <a:r>
              <a:rPr lang="nl-NL" sz="1400" dirty="0" smtClean="0">
                <a:latin typeface="Verdana" pitchFamily="34" charset="0"/>
                <a:ea typeface="Verdana" pitchFamily="34" charset="0"/>
                <a:cs typeface="Verdana" pitchFamily="34" charset="0"/>
              </a:rPr>
              <a:t>Blog voor vakgenoten,   </a:t>
            </a:r>
          </a:p>
          <a:p>
            <a:r>
              <a:rPr lang="nl-NL" sz="1400" dirty="0" smtClean="0">
                <a:latin typeface="Verdana" pitchFamily="34" charset="0"/>
                <a:ea typeface="Verdana" pitchFamily="34" charset="0"/>
                <a:cs typeface="Verdana" pitchFamily="34" charset="0"/>
              </a:rPr>
              <a:t>redactie Stichting E30</a:t>
            </a:r>
            <a:endParaRPr lang="nl-NL" sz="1400" i="1" dirty="0" smtClean="0">
              <a:latin typeface="Verdana" pitchFamily="34" charset="0"/>
              <a:ea typeface="Verdana" pitchFamily="34" charset="0"/>
              <a:cs typeface="Verdana" pitchFamily="34" charset="0"/>
            </a:endParaRPr>
          </a:p>
        </p:txBody>
      </p:sp>
      <p:pic>
        <p:nvPicPr>
          <p:cNvPr id="329731"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96036" y="908720"/>
            <a:ext cx="3440460" cy="2147362"/>
          </a:xfrm>
          <a:prstGeom prst="rect">
            <a:avLst/>
          </a:prstGeom>
          <a:noFill/>
          <a:ln w="9525">
            <a:noFill/>
            <a:miter lim="800000"/>
            <a:headEnd/>
            <a:tailEnd/>
          </a:ln>
        </p:spPr>
      </p:pic>
      <p:sp>
        <p:nvSpPr>
          <p:cNvPr id="9" name="Rectangle 4"/>
          <p:cNvSpPr>
            <a:spLocks noChangeArrowheads="1"/>
          </p:cNvSpPr>
          <p:nvPr/>
        </p:nvSpPr>
        <p:spPr bwMode="auto">
          <a:xfrm>
            <a:off x="5580112" y="3140968"/>
            <a:ext cx="3378686" cy="739306"/>
          </a:xfrm>
          <a:prstGeom prst="rect">
            <a:avLst/>
          </a:prstGeom>
          <a:noFill/>
          <a:ln w="9525">
            <a:noFill/>
            <a:miter lim="800000"/>
            <a:headEnd/>
            <a:tailEnd/>
          </a:ln>
        </p:spPr>
        <p:txBody>
          <a:bodyPr wrap="square" lIns="92075" tIns="46038" rIns="92075" bIns="46038">
            <a:spAutoFit/>
          </a:bodyPr>
          <a:lstStyle/>
          <a:p>
            <a:r>
              <a:rPr lang="nl-NL" sz="1400" dirty="0" smtClean="0">
                <a:latin typeface="Verdana" pitchFamily="34" charset="0"/>
                <a:ea typeface="Verdana" pitchFamily="34" charset="0"/>
                <a:cs typeface="Verdana" pitchFamily="34" charset="0"/>
              </a:rPr>
              <a:t>DIMCON: </a:t>
            </a:r>
            <a:r>
              <a:rPr lang="nl-NL" sz="1400" dirty="0" err="1" smtClean="0">
                <a:latin typeface="Verdana" pitchFamily="34" charset="0"/>
                <a:ea typeface="Verdana" pitchFamily="34" charset="0"/>
                <a:cs typeface="Verdana" pitchFamily="34" charset="0"/>
              </a:rPr>
              <a:t>aggregator</a:t>
            </a:r>
            <a:endParaRPr lang="nl-NL" sz="1400" dirty="0" smtClean="0">
              <a:latin typeface="Verdana" pitchFamily="34" charset="0"/>
              <a:ea typeface="Verdana" pitchFamily="34" charset="0"/>
              <a:cs typeface="Verdana" pitchFamily="34" charset="0"/>
            </a:endParaRPr>
          </a:p>
          <a:p>
            <a:r>
              <a:rPr lang="nl-NL" sz="1400" dirty="0" smtClean="0">
                <a:latin typeface="Verdana" pitchFamily="34" charset="0"/>
                <a:ea typeface="Verdana" pitchFamily="34" charset="0"/>
                <a:cs typeface="Verdana" pitchFamily="34" charset="0"/>
              </a:rPr>
              <a:t>roerend erfgoed</a:t>
            </a:r>
          </a:p>
          <a:p>
            <a:endParaRPr lang="nl-NL" sz="1400" i="1" dirty="0" smtClean="0">
              <a:latin typeface="Verdana" pitchFamily="34" charset="0"/>
              <a:ea typeface="Verdana" pitchFamily="34" charset="0"/>
              <a:cs typeface="Verdana" pitchFamily="34" charset="0"/>
            </a:endParaRPr>
          </a:p>
        </p:txBody>
      </p:sp>
      <p:pic>
        <p:nvPicPr>
          <p:cNvPr id="329733" name="Picture 5" descr="http://media.tumblr.com/tumblr_m2f6b0ssAg1qgurz6.png"/>
          <p:cNvPicPr>
            <a:picLocks noChangeAspect="1" noChangeArrowheads="1"/>
          </p:cNvPicPr>
          <p:nvPr/>
        </p:nvPicPr>
        <p:blipFill>
          <a:blip r:embed="rId6" cstate="print"/>
          <a:srcRect/>
          <a:stretch>
            <a:fillRect/>
          </a:stretch>
        </p:blipFill>
        <p:spPr bwMode="auto">
          <a:xfrm>
            <a:off x="107504" y="2204864"/>
            <a:ext cx="4751249" cy="3211845"/>
          </a:xfrm>
          <a:prstGeom prst="rect">
            <a:avLst/>
          </a:prstGeom>
          <a:noFill/>
        </p:spPr>
      </p:pic>
      <p:sp>
        <p:nvSpPr>
          <p:cNvPr id="11" name="Rectangle 4"/>
          <p:cNvSpPr>
            <a:spLocks noChangeArrowheads="1"/>
          </p:cNvSpPr>
          <p:nvPr/>
        </p:nvSpPr>
        <p:spPr bwMode="auto">
          <a:xfrm>
            <a:off x="971600" y="5589240"/>
            <a:ext cx="3528392" cy="308419"/>
          </a:xfrm>
          <a:prstGeom prst="rect">
            <a:avLst/>
          </a:prstGeom>
          <a:noFill/>
          <a:ln w="9525">
            <a:noFill/>
            <a:miter lim="800000"/>
            <a:headEnd/>
            <a:tailEnd/>
          </a:ln>
        </p:spPr>
        <p:txBody>
          <a:bodyPr wrap="square" lIns="92075" tIns="46038" rIns="92075" bIns="46038">
            <a:spAutoFit/>
          </a:bodyPr>
          <a:lstStyle/>
          <a:p>
            <a:r>
              <a:rPr lang="nl-NL" sz="1400" dirty="0" smtClean="0">
                <a:latin typeface="Verdana" pitchFamily="34" charset="0"/>
                <a:ea typeface="Verdana" pitchFamily="34" charset="0"/>
                <a:cs typeface="Verdana" pitchFamily="34" charset="0"/>
              </a:rPr>
              <a:t>ICN Collectiewijzer: 2005/2008-2010</a:t>
            </a:r>
          </a:p>
        </p:txBody>
      </p:sp>
      <p:sp>
        <p:nvSpPr>
          <p:cNvPr id="2" name="PIJL-LINKS en -OMHOOG 1"/>
          <p:cNvSpPr/>
          <p:nvPr/>
        </p:nvSpPr>
        <p:spPr>
          <a:xfrm rot="8100000">
            <a:off x="4966048" y="3881925"/>
            <a:ext cx="739628" cy="765891"/>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349271624"/>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l-NL"/>
          </a:p>
        </p:txBody>
      </p:sp>
      <p:pic>
        <p:nvPicPr>
          <p:cNvPr id="10" name="Picture 1"/>
          <p:cNvPicPr>
            <a:picLocks noChangeAspect="1" noChangeArrowheads="1"/>
          </p:cNvPicPr>
          <p:nvPr/>
        </p:nvPicPr>
        <p:blipFill>
          <a:blip r:embed="rId2" cstate="print"/>
          <a:srcRect/>
          <a:stretch>
            <a:fillRect/>
          </a:stretch>
        </p:blipFill>
        <p:spPr bwMode="auto">
          <a:xfrm>
            <a:off x="0" y="-27384"/>
            <a:ext cx="9144000" cy="926592"/>
          </a:xfrm>
          <a:prstGeom prst="rect">
            <a:avLst/>
          </a:prstGeom>
          <a:noFill/>
          <a:ln w="9525">
            <a:noFill/>
            <a:miter lim="800000"/>
            <a:headEnd/>
            <a:tailEnd/>
          </a:ln>
        </p:spPr>
      </p:pic>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1520" y="881686"/>
            <a:ext cx="4464496" cy="3571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27984" y="3025754"/>
            <a:ext cx="4568056" cy="3654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7849333"/>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0"/>
            <a:ext cx="5857875" cy="4643438"/>
          </a:xfrm>
          <a:prstGeom prst="rect">
            <a:avLst/>
          </a:prstGeom>
          <a:solidFill>
            <a:schemeClr val="accent6">
              <a:lumMod val="40000"/>
              <a:lumOff val="60000"/>
              <a:alpha val="25000"/>
            </a:schemeClr>
          </a:solidFill>
        </p:spPr>
        <p:style>
          <a:lnRef idx="1">
            <a:schemeClr val="accent6"/>
          </a:lnRef>
          <a:fillRef idx="3">
            <a:schemeClr val="accent6"/>
          </a:fillRef>
          <a:effectRef idx="2">
            <a:schemeClr val="accent6"/>
          </a:effectRef>
          <a:fontRef idx="minor">
            <a:schemeClr val="lt1"/>
          </a:fontRef>
        </p:style>
        <p:txBody>
          <a:bodyPr/>
          <a:lstStyle/>
          <a:p>
            <a:pPr fontAlgn="auto">
              <a:spcBef>
                <a:spcPts val="0"/>
              </a:spcBef>
              <a:spcAft>
                <a:spcPts val="0"/>
              </a:spcAft>
              <a:defRPr/>
            </a:pPr>
            <a:r>
              <a:rPr lang="en-US" sz="2400" dirty="0" err="1" smtClean="0">
                <a:solidFill>
                  <a:schemeClr val="tx1"/>
                </a:solidFill>
              </a:rPr>
              <a:t>Wie</a:t>
            </a:r>
            <a:r>
              <a:rPr lang="en-US" sz="2400" dirty="0" smtClean="0">
                <a:solidFill>
                  <a:schemeClr val="tx1"/>
                </a:solidFill>
              </a:rPr>
              <a:t> (</a:t>
            </a:r>
            <a:r>
              <a:rPr lang="en-US" sz="2400" dirty="0" err="1" smtClean="0">
                <a:solidFill>
                  <a:schemeClr val="tx1"/>
                </a:solidFill>
              </a:rPr>
              <a:t>biografisch</a:t>
            </a:r>
            <a:r>
              <a:rPr lang="en-US" sz="2400" dirty="0" smtClean="0">
                <a:solidFill>
                  <a:schemeClr val="tx1"/>
                </a:solidFill>
              </a:rPr>
              <a:t>)</a:t>
            </a:r>
            <a:endParaRPr lang="nl-NL" sz="2400" dirty="0">
              <a:solidFill>
                <a:schemeClr val="tx1"/>
              </a:solidFill>
            </a:endParaRPr>
          </a:p>
        </p:txBody>
      </p:sp>
      <p:sp>
        <p:nvSpPr>
          <p:cNvPr id="5" name="Rechthoek 4"/>
          <p:cNvSpPr/>
          <p:nvPr/>
        </p:nvSpPr>
        <p:spPr>
          <a:xfrm>
            <a:off x="3000375" y="0"/>
            <a:ext cx="6143625" cy="4643438"/>
          </a:xfrm>
          <a:prstGeom prst="rect">
            <a:avLst/>
          </a:prstGeom>
          <a:noFill/>
          <a:ln>
            <a:solidFill>
              <a:schemeClr val="accent3">
                <a:shade val="95000"/>
                <a:satMod val="105000"/>
                <a:alpha val="48000"/>
              </a:schemeClr>
            </a:solidFill>
          </a:ln>
        </p:spPr>
        <p:style>
          <a:lnRef idx="1">
            <a:schemeClr val="accent3"/>
          </a:lnRef>
          <a:fillRef idx="3">
            <a:schemeClr val="accent3"/>
          </a:fillRef>
          <a:effectRef idx="2">
            <a:schemeClr val="accent3"/>
          </a:effectRef>
          <a:fontRef idx="minor">
            <a:schemeClr val="lt1"/>
          </a:fontRef>
        </p:style>
        <p:txBody>
          <a:bodyPr/>
          <a:lstStyle/>
          <a:p>
            <a:pPr algn="r" fontAlgn="auto">
              <a:spcBef>
                <a:spcPts val="0"/>
              </a:spcBef>
              <a:spcAft>
                <a:spcPts val="0"/>
              </a:spcAft>
              <a:defRPr/>
            </a:pPr>
            <a:r>
              <a:rPr lang="en-US" sz="2400" dirty="0" smtClean="0">
                <a:solidFill>
                  <a:schemeClr val="tx1"/>
                </a:solidFill>
              </a:rPr>
              <a:t> (</a:t>
            </a:r>
            <a:r>
              <a:rPr lang="en-US" sz="2400" dirty="0" err="1" smtClean="0">
                <a:solidFill>
                  <a:schemeClr val="tx1"/>
                </a:solidFill>
              </a:rPr>
              <a:t>temporeel</a:t>
            </a:r>
            <a:r>
              <a:rPr lang="en-US" sz="2400" dirty="0" smtClean="0">
                <a:solidFill>
                  <a:schemeClr val="tx1"/>
                </a:solidFill>
              </a:rPr>
              <a:t>) </a:t>
            </a:r>
            <a:r>
              <a:rPr lang="en-US" sz="2400" dirty="0" err="1" smtClean="0">
                <a:solidFill>
                  <a:schemeClr val="tx1"/>
                </a:solidFill>
              </a:rPr>
              <a:t>Wanneer</a:t>
            </a:r>
            <a:endParaRPr lang="nl-NL" sz="2400" dirty="0">
              <a:solidFill>
                <a:schemeClr val="tx1"/>
              </a:solidFill>
            </a:endParaRPr>
          </a:p>
        </p:txBody>
      </p:sp>
      <p:sp>
        <p:nvSpPr>
          <p:cNvPr id="6" name="Rechthoek 5"/>
          <p:cNvSpPr/>
          <p:nvPr/>
        </p:nvSpPr>
        <p:spPr>
          <a:xfrm>
            <a:off x="0" y="2143125"/>
            <a:ext cx="5857875" cy="4714875"/>
          </a:xfrm>
          <a:prstGeom prst="rect">
            <a:avLst/>
          </a:prstGeom>
          <a:solidFill>
            <a:schemeClr val="accent1">
              <a:lumMod val="40000"/>
              <a:lumOff val="60000"/>
              <a:alpha val="25000"/>
            </a:schemeClr>
          </a:solidFill>
        </p:spPr>
        <p:style>
          <a:lnRef idx="1">
            <a:schemeClr val="accent5"/>
          </a:lnRef>
          <a:fillRef idx="3">
            <a:schemeClr val="accent5"/>
          </a:fillRef>
          <a:effectRef idx="2">
            <a:schemeClr val="accent5"/>
          </a:effectRef>
          <a:fontRef idx="minor">
            <a:schemeClr val="lt1"/>
          </a:fontRef>
        </p:style>
        <p:txBody>
          <a:bodyPr anchor="b"/>
          <a:lstStyle/>
          <a:p>
            <a:pPr fontAlgn="auto">
              <a:spcBef>
                <a:spcPts val="0"/>
              </a:spcBef>
              <a:spcAft>
                <a:spcPts val="0"/>
              </a:spcAft>
              <a:defRPr/>
            </a:pPr>
            <a:r>
              <a:rPr lang="en-US" sz="2400" dirty="0" err="1" smtClean="0">
                <a:solidFill>
                  <a:schemeClr val="tx1"/>
                </a:solidFill>
              </a:rPr>
              <a:t>Waar</a:t>
            </a:r>
            <a:r>
              <a:rPr lang="en-US" sz="2400" dirty="0" smtClean="0">
                <a:solidFill>
                  <a:schemeClr val="tx1"/>
                </a:solidFill>
              </a:rPr>
              <a:t> (</a:t>
            </a:r>
            <a:r>
              <a:rPr lang="en-US" sz="2400" dirty="0" err="1" smtClean="0">
                <a:solidFill>
                  <a:schemeClr val="tx1"/>
                </a:solidFill>
              </a:rPr>
              <a:t>geografisch</a:t>
            </a:r>
            <a:r>
              <a:rPr lang="en-US" sz="2400" dirty="0" smtClean="0">
                <a:solidFill>
                  <a:schemeClr val="tx1"/>
                </a:solidFill>
              </a:rPr>
              <a:t>)</a:t>
            </a:r>
            <a:endParaRPr lang="nl-NL" sz="2400" dirty="0">
              <a:solidFill>
                <a:schemeClr val="tx1"/>
              </a:solidFill>
            </a:endParaRPr>
          </a:p>
        </p:txBody>
      </p:sp>
      <p:sp>
        <p:nvSpPr>
          <p:cNvPr id="7" name="Rechthoek 6"/>
          <p:cNvSpPr/>
          <p:nvPr/>
        </p:nvSpPr>
        <p:spPr>
          <a:xfrm>
            <a:off x="3000375" y="2143125"/>
            <a:ext cx="6143625" cy="4714875"/>
          </a:xfrm>
          <a:prstGeom prst="rect">
            <a:avLst/>
          </a:prstGeom>
          <a:solidFill>
            <a:srgbClr val="FFC000">
              <a:alpha val="25000"/>
            </a:srgbClr>
          </a:solidFill>
        </p:spPr>
        <p:style>
          <a:lnRef idx="1">
            <a:schemeClr val="accent2"/>
          </a:lnRef>
          <a:fillRef idx="3">
            <a:schemeClr val="accent2"/>
          </a:fillRef>
          <a:effectRef idx="2">
            <a:schemeClr val="accent2"/>
          </a:effectRef>
          <a:fontRef idx="minor">
            <a:schemeClr val="lt1"/>
          </a:fontRef>
        </p:style>
        <p:txBody>
          <a:bodyPr anchor="b"/>
          <a:lstStyle/>
          <a:p>
            <a:pPr algn="r" fontAlgn="auto">
              <a:spcBef>
                <a:spcPts val="0"/>
              </a:spcBef>
              <a:spcAft>
                <a:spcPts val="0"/>
              </a:spcAft>
              <a:defRPr/>
            </a:pPr>
            <a:r>
              <a:rPr lang="en-US" sz="2400" dirty="0" smtClean="0">
                <a:solidFill>
                  <a:schemeClr val="tx1"/>
                </a:solidFill>
              </a:rPr>
              <a:t> (</a:t>
            </a:r>
            <a:r>
              <a:rPr lang="en-US" sz="2400" dirty="0" err="1" smtClean="0">
                <a:solidFill>
                  <a:schemeClr val="tx1"/>
                </a:solidFill>
              </a:rPr>
              <a:t>thematisch</a:t>
            </a:r>
            <a:r>
              <a:rPr lang="en-US" sz="2400" dirty="0" smtClean="0">
                <a:solidFill>
                  <a:schemeClr val="tx1"/>
                </a:solidFill>
              </a:rPr>
              <a:t>) </a:t>
            </a:r>
            <a:r>
              <a:rPr lang="en-US" sz="2400" dirty="0" err="1" smtClean="0">
                <a:solidFill>
                  <a:schemeClr val="tx1"/>
                </a:solidFill>
              </a:rPr>
              <a:t>Wat</a:t>
            </a:r>
            <a:endParaRPr lang="nl-NL" sz="2400" dirty="0">
              <a:solidFill>
                <a:schemeClr val="tx1"/>
              </a:solidFill>
            </a:endParaRPr>
          </a:p>
        </p:txBody>
      </p:sp>
      <p:sp>
        <p:nvSpPr>
          <p:cNvPr id="27654" name="Tekstvak 8"/>
          <p:cNvSpPr txBox="1">
            <a:spLocks noChangeArrowheads="1"/>
          </p:cNvSpPr>
          <p:nvPr/>
        </p:nvSpPr>
        <p:spPr bwMode="auto">
          <a:xfrm>
            <a:off x="3793604" y="3040633"/>
            <a:ext cx="1511300" cy="246062"/>
          </a:xfrm>
          <a:prstGeom prst="rect">
            <a:avLst/>
          </a:prstGeom>
          <a:noFill/>
          <a:ln w="9525">
            <a:noFill/>
            <a:miter lim="800000"/>
            <a:headEnd/>
            <a:tailEnd/>
          </a:ln>
        </p:spPr>
        <p:txBody>
          <a:bodyPr wrap="none">
            <a:spAutoFit/>
          </a:bodyPr>
          <a:lstStyle/>
          <a:p>
            <a:r>
              <a:rPr lang="en-US" sz="1000">
                <a:latin typeface="Calibri" pitchFamily="34" charset="0"/>
              </a:rPr>
              <a:t>Geheugen van Nederland</a:t>
            </a:r>
            <a:endParaRPr lang="nl-NL" sz="1000">
              <a:latin typeface="Calibri" pitchFamily="34" charset="0"/>
            </a:endParaRPr>
          </a:p>
        </p:txBody>
      </p:sp>
      <p:sp>
        <p:nvSpPr>
          <p:cNvPr id="27655" name="Tekstvak 9"/>
          <p:cNvSpPr txBox="1">
            <a:spLocks noChangeArrowheads="1"/>
          </p:cNvSpPr>
          <p:nvPr/>
        </p:nvSpPr>
        <p:spPr bwMode="auto">
          <a:xfrm>
            <a:off x="2428875" y="1412776"/>
            <a:ext cx="822325" cy="246062"/>
          </a:xfrm>
          <a:prstGeom prst="rect">
            <a:avLst/>
          </a:prstGeom>
          <a:noFill/>
          <a:ln w="9525">
            <a:noFill/>
            <a:miter lim="800000"/>
            <a:headEnd/>
            <a:tailEnd/>
          </a:ln>
        </p:spPr>
        <p:txBody>
          <a:bodyPr wrap="none">
            <a:spAutoFit/>
          </a:bodyPr>
          <a:lstStyle/>
          <a:p>
            <a:r>
              <a:rPr lang="en-US" sz="1000" dirty="0" err="1">
                <a:latin typeface="Calibri" pitchFamily="34" charset="0"/>
              </a:rPr>
              <a:t>WieWasWie</a:t>
            </a:r>
            <a:endParaRPr lang="nl-NL" sz="1000" dirty="0">
              <a:latin typeface="Calibri" pitchFamily="34" charset="0"/>
            </a:endParaRPr>
          </a:p>
        </p:txBody>
      </p:sp>
      <p:sp>
        <p:nvSpPr>
          <p:cNvPr id="27656" name="Tekstvak 10"/>
          <p:cNvSpPr txBox="1">
            <a:spLocks noChangeArrowheads="1"/>
          </p:cNvSpPr>
          <p:nvPr/>
        </p:nvSpPr>
        <p:spPr bwMode="auto">
          <a:xfrm>
            <a:off x="3635896" y="4653136"/>
            <a:ext cx="908050" cy="246062"/>
          </a:xfrm>
          <a:prstGeom prst="rect">
            <a:avLst/>
          </a:prstGeom>
          <a:noFill/>
          <a:ln w="9525">
            <a:noFill/>
            <a:miter lim="800000"/>
            <a:headEnd/>
            <a:tailEnd/>
          </a:ln>
        </p:spPr>
        <p:txBody>
          <a:bodyPr wrap="none">
            <a:spAutoFit/>
          </a:bodyPr>
          <a:lstStyle/>
          <a:p>
            <a:r>
              <a:rPr lang="en-US" sz="1000" dirty="0" err="1">
                <a:latin typeface="Calibri" pitchFamily="34" charset="0"/>
              </a:rPr>
              <a:t>WatWasWaar</a:t>
            </a:r>
            <a:endParaRPr lang="nl-NL" sz="1000" dirty="0">
              <a:latin typeface="Calibri" pitchFamily="34" charset="0"/>
            </a:endParaRPr>
          </a:p>
        </p:txBody>
      </p:sp>
      <p:sp>
        <p:nvSpPr>
          <p:cNvPr id="27657" name="Tekstvak 11"/>
          <p:cNvSpPr txBox="1">
            <a:spLocks noChangeArrowheads="1"/>
          </p:cNvSpPr>
          <p:nvPr/>
        </p:nvSpPr>
        <p:spPr bwMode="auto">
          <a:xfrm>
            <a:off x="899592" y="1268760"/>
            <a:ext cx="1158875" cy="246062"/>
          </a:xfrm>
          <a:prstGeom prst="rect">
            <a:avLst/>
          </a:prstGeom>
          <a:noFill/>
          <a:ln w="9525">
            <a:noFill/>
            <a:miter lim="800000"/>
            <a:headEnd/>
            <a:tailEnd/>
          </a:ln>
        </p:spPr>
        <p:txBody>
          <a:bodyPr wrap="none">
            <a:spAutoFit/>
          </a:bodyPr>
          <a:lstStyle/>
          <a:p>
            <a:r>
              <a:rPr lang="en-US" sz="1000" dirty="0" err="1">
                <a:latin typeface="Calibri" pitchFamily="34" charset="0"/>
              </a:rPr>
              <a:t>Biografisch</a:t>
            </a:r>
            <a:r>
              <a:rPr lang="en-US" sz="1000" dirty="0">
                <a:latin typeface="Calibri" pitchFamily="34" charset="0"/>
              </a:rPr>
              <a:t> </a:t>
            </a:r>
            <a:r>
              <a:rPr lang="en-US" sz="1000" dirty="0" err="1">
                <a:latin typeface="Calibri" pitchFamily="34" charset="0"/>
              </a:rPr>
              <a:t>portaal</a:t>
            </a:r>
            <a:endParaRPr lang="nl-NL" sz="1000" dirty="0">
              <a:latin typeface="Calibri" pitchFamily="34" charset="0"/>
            </a:endParaRPr>
          </a:p>
        </p:txBody>
      </p:sp>
      <p:sp>
        <p:nvSpPr>
          <p:cNvPr id="27658" name="Tekstvak 12"/>
          <p:cNvSpPr txBox="1">
            <a:spLocks noChangeArrowheads="1"/>
          </p:cNvSpPr>
          <p:nvPr/>
        </p:nvSpPr>
        <p:spPr bwMode="auto">
          <a:xfrm>
            <a:off x="1907704" y="4725144"/>
            <a:ext cx="433388" cy="246062"/>
          </a:xfrm>
          <a:prstGeom prst="rect">
            <a:avLst/>
          </a:prstGeom>
          <a:noFill/>
          <a:ln w="9525">
            <a:noFill/>
            <a:miter lim="800000"/>
            <a:headEnd/>
            <a:tailEnd/>
          </a:ln>
        </p:spPr>
        <p:txBody>
          <a:bodyPr wrap="none">
            <a:spAutoFit/>
          </a:bodyPr>
          <a:lstStyle/>
          <a:p>
            <a:r>
              <a:rPr lang="en-US" sz="1000" dirty="0">
                <a:latin typeface="Calibri" pitchFamily="34" charset="0"/>
              </a:rPr>
              <a:t>KICH</a:t>
            </a:r>
            <a:endParaRPr lang="nl-NL" sz="1000" dirty="0">
              <a:latin typeface="Calibri" pitchFamily="34" charset="0"/>
            </a:endParaRPr>
          </a:p>
        </p:txBody>
      </p:sp>
      <p:sp>
        <p:nvSpPr>
          <p:cNvPr id="27659" name="Tekstvak 13"/>
          <p:cNvSpPr txBox="1">
            <a:spLocks noChangeArrowheads="1"/>
          </p:cNvSpPr>
          <p:nvPr/>
        </p:nvSpPr>
        <p:spPr bwMode="auto">
          <a:xfrm>
            <a:off x="8072438" y="3071813"/>
            <a:ext cx="798512" cy="246062"/>
          </a:xfrm>
          <a:prstGeom prst="rect">
            <a:avLst/>
          </a:prstGeom>
          <a:noFill/>
          <a:ln w="9525">
            <a:noFill/>
            <a:miter lim="800000"/>
            <a:headEnd/>
            <a:tailEnd/>
          </a:ln>
        </p:spPr>
        <p:txBody>
          <a:bodyPr wrap="none">
            <a:spAutoFit/>
          </a:bodyPr>
          <a:lstStyle/>
          <a:p>
            <a:r>
              <a:rPr lang="en-US" sz="1000">
                <a:latin typeface="Calibri" pitchFamily="34" charset="0"/>
              </a:rPr>
              <a:t> nu-en-toen</a:t>
            </a:r>
            <a:endParaRPr lang="nl-NL" sz="1000">
              <a:latin typeface="Calibri" pitchFamily="34" charset="0"/>
            </a:endParaRPr>
          </a:p>
        </p:txBody>
      </p:sp>
      <p:sp>
        <p:nvSpPr>
          <p:cNvPr id="27660" name="Tekstvak 15"/>
          <p:cNvSpPr txBox="1">
            <a:spLocks noChangeArrowheads="1"/>
          </p:cNvSpPr>
          <p:nvPr/>
        </p:nvSpPr>
        <p:spPr bwMode="auto">
          <a:xfrm>
            <a:off x="5586662" y="4694947"/>
            <a:ext cx="641522" cy="246221"/>
          </a:xfrm>
          <a:prstGeom prst="rect">
            <a:avLst/>
          </a:prstGeom>
          <a:noFill/>
          <a:ln w="9525">
            <a:noFill/>
            <a:miter lim="800000"/>
            <a:headEnd/>
            <a:tailEnd/>
          </a:ln>
        </p:spPr>
        <p:txBody>
          <a:bodyPr wrap="none">
            <a:spAutoFit/>
          </a:bodyPr>
          <a:lstStyle/>
          <a:p>
            <a:r>
              <a:rPr lang="en-US" sz="1000" dirty="0" smtClean="0">
                <a:latin typeface="Calibri" pitchFamily="34" charset="0"/>
              </a:rPr>
              <a:t>DIMCON</a:t>
            </a:r>
            <a:endParaRPr lang="nl-NL" sz="1000" dirty="0">
              <a:latin typeface="Calibri" pitchFamily="34" charset="0"/>
            </a:endParaRPr>
          </a:p>
        </p:txBody>
      </p:sp>
      <p:sp>
        <p:nvSpPr>
          <p:cNvPr id="27661" name="Tekstvak 16"/>
          <p:cNvSpPr txBox="1">
            <a:spLocks noChangeArrowheads="1"/>
          </p:cNvSpPr>
          <p:nvPr/>
        </p:nvSpPr>
        <p:spPr bwMode="auto">
          <a:xfrm>
            <a:off x="7000875" y="5357813"/>
            <a:ext cx="506413" cy="246062"/>
          </a:xfrm>
          <a:prstGeom prst="rect">
            <a:avLst/>
          </a:prstGeom>
          <a:noFill/>
          <a:ln w="9525">
            <a:noFill/>
            <a:miter lim="800000"/>
            <a:headEnd/>
            <a:tailEnd/>
          </a:ln>
        </p:spPr>
        <p:txBody>
          <a:bodyPr wrap="none">
            <a:spAutoFit/>
          </a:bodyPr>
          <a:lstStyle/>
          <a:p>
            <a:r>
              <a:rPr lang="en-US" sz="1000">
                <a:latin typeface="Calibri" pitchFamily="34" charset="0"/>
              </a:rPr>
              <a:t>Musip</a:t>
            </a:r>
            <a:endParaRPr lang="nl-NL" sz="1000">
              <a:latin typeface="Calibri" pitchFamily="34" charset="0"/>
            </a:endParaRPr>
          </a:p>
        </p:txBody>
      </p:sp>
      <p:sp>
        <p:nvSpPr>
          <p:cNvPr id="27663" name="Tekstvak 18"/>
          <p:cNvSpPr txBox="1">
            <a:spLocks noChangeArrowheads="1"/>
          </p:cNvSpPr>
          <p:nvPr/>
        </p:nvSpPr>
        <p:spPr bwMode="auto">
          <a:xfrm>
            <a:off x="4019356" y="3326383"/>
            <a:ext cx="1056700" cy="246221"/>
          </a:xfrm>
          <a:prstGeom prst="rect">
            <a:avLst/>
          </a:prstGeom>
          <a:noFill/>
          <a:ln w="9525">
            <a:noFill/>
            <a:miter lim="800000"/>
            <a:headEnd/>
            <a:tailEnd/>
          </a:ln>
        </p:spPr>
        <p:txBody>
          <a:bodyPr wrap="none">
            <a:spAutoFit/>
          </a:bodyPr>
          <a:lstStyle/>
          <a:p>
            <a:r>
              <a:rPr lang="en-US" sz="1000" dirty="0" err="1" smtClean="0">
                <a:latin typeface="Calibri" pitchFamily="34" charset="0"/>
              </a:rPr>
              <a:t>Digitale</a:t>
            </a:r>
            <a:r>
              <a:rPr lang="en-US" sz="1000" dirty="0" smtClean="0">
                <a:latin typeface="Calibri" pitchFamily="34" charset="0"/>
              </a:rPr>
              <a:t> </a:t>
            </a:r>
            <a:r>
              <a:rPr lang="en-US" sz="1000" dirty="0" err="1" smtClean="0">
                <a:latin typeface="Calibri" pitchFamily="34" charset="0"/>
              </a:rPr>
              <a:t>Collectie</a:t>
            </a:r>
            <a:endParaRPr lang="nl-NL" sz="1000" dirty="0">
              <a:latin typeface="Calibri" pitchFamily="34" charset="0"/>
            </a:endParaRPr>
          </a:p>
        </p:txBody>
      </p:sp>
      <p:sp>
        <p:nvSpPr>
          <p:cNvPr id="27664" name="Tekstvak 19"/>
          <p:cNvSpPr txBox="1">
            <a:spLocks noChangeArrowheads="1"/>
          </p:cNvSpPr>
          <p:nvPr/>
        </p:nvSpPr>
        <p:spPr bwMode="auto">
          <a:xfrm>
            <a:off x="3899024" y="6500813"/>
            <a:ext cx="889000" cy="246062"/>
          </a:xfrm>
          <a:prstGeom prst="rect">
            <a:avLst/>
          </a:prstGeom>
          <a:noFill/>
          <a:ln w="9525">
            <a:noFill/>
            <a:miter lim="800000"/>
            <a:headEnd/>
            <a:tailEnd/>
          </a:ln>
        </p:spPr>
        <p:txBody>
          <a:bodyPr wrap="none">
            <a:spAutoFit/>
          </a:bodyPr>
          <a:lstStyle/>
          <a:p>
            <a:r>
              <a:rPr lang="en-US" sz="1000" dirty="0">
                <a:latin typeface="Calibri" pitchFamily="34" charset="0"/>
              </a:rPr>
              <a:t>Allemolens.nl</a:t>
            </a:r>
            <a:endParaRPr lang="nl-NL" sz="1000" dirty="0">
              <a:latin typeface="Calibri" pitchFamily="34" charset="0"/>
            </a:endParaRPr>
          </a:p>
        </p:txBody>
      </p:sp>
      <p:sp>
        <p:nvSpPr>
          <p:cNvPr id="27665" name="Tekstvak 16"/>
          <p:cNvSpPr txBox="1">
            <a:spLocks noChangeArrowheads="1"/>
          </p:cNvSpPr>
          <p:nvPr/>
        </p:nvSpPr>
        <p:spPr bwMode="auto">
          <a:xfrm>
            <a:off x="5868144" y="1844824"/>
            <a:ext cx="1494320" cy="246221"/>
          </a:xfrm>
          <a:prstGeom prst="rect">
            <a:avLst/>
          </a:prstGeom>
          <a:noFill/>
          <a:ln w="9525">
            <a:noFill/>
            <a:miter lim="800000"/>
            <a:headEnd/>
            <a:tailEnd/>
          </a:ln>
        </p:spPr>
        <p:txBody>
          <a:bodyPr wrap="none">
            <a:spAutoFit/>
          </a:bodyPr>
          <a:lstStyle/>
          <a:p>
            <a:r>
              <a:rPr lang="en-US" sz="1000" dirty="0" smtClean="0">
                <a:latin typeface="Calibri" pitchFamily="34" charset="0"/>
              </a:rPr>
              <a:t>E-depot Ned. </a:t>
            </a:r>
            <a:r>
              <a:rPr lang="en-US" sz="1000" dirty="0" err="1" smtClean="0">
                <a:latin typeface="Calibri" pitchFamily="34" charset="0"/>
              </a:rPr>
              <a:t>archeologie</a:t>
            </a:r>
            <a:endParaRPr lang="nl-NL" sz="1000" dirty="0">
              <a:latin typeface="Calibri" pitchFamily="34" charset="0"/>
            </a:endParaRPr>
          </a:p>
        </p:txBody>
      </p:sp>
      <p:sp>
        <p:nvSpPr>
          <p:cNvPr id="27666" name="Tekstvak 13"/>
          <p:cNvSpPr txBox="1">
            <a:spLocks noChangeArrowheads="1"/>
          </p:cNvSpPr>
          <p:nvPr/>
        </p:nvSpPr>
        <p:spPr bwMode="auto">
          <a:xfrm>
            <a:off x="6072188" y="3786188"/>
            <a:ext cx="947737" cy="246062"/>
          </a:xfrm>
          <a:prstGeom prst="rect">
            <a:avLst/>
          </a:prstGeom>
          <a:noFill/>
          <a:ln w="9525">
            <a:noFill/>
            <a:miter lim="800000"/>
            <a:headEnd/>
            <a:tailEnd/>
          </a:ln>
        </p:spPr>
        <p:txBody>
          <a:bodyPr wrap="none">
            <a:spAutoFit/>
          </a:bodyPr>
          <a:lstStyle/>
          <a:p>
            <a:r>
              <a:rPr lang="en-US" sz="1000">
                <a:latin typeface="Calibri" pitchFamily="34" charset="0"/>
              </a:rPr>
              <a:t> Beeldbank NA</a:t>
            </a:r>
          </a:p>
        </p:txBody>
      </p:sp>
      <p:sp>
        <p:nvSpPr>
          <p:cNvPr id="27667" name="Tekstvak 13"/>
          <p:cNvSpPr txBox="1">
            <a:spLocks noChangeArrowheads="1"/>
          </p:cNvSpPr>
          <p:nvPr/>
        </p:nvSpPr>
        <p:spPr bwMode="auto">
          <a:xfrm>
            <a:off x="3542779" y="3612133"/>
            <a:ext cx="1965325" cy="246062"/>
          </a:xfrm>
          <a:prstGeom prst="rect">
            <a:avLst/>
          </a:prstGeom>
          <a:noFill/>
          <a:ln w="9525">
            <a:noFill/>
            <a:miter lim="800000"/>
            <a:headEnd/>
            <a:tailEnd/>
          </a:ln>
        </p:spPr>
        <p:txBody>
          <a:bodyPr wrap="none">
            <a:spAutoFit/>
          </a:bodyPr>
          <a:lstStyle/>
          <a:p>
            <a:r>
              <a:rPr lang="en-US" sz="1000" dirty="0">
                <a:latin typeface="Calibri" pitchFamily="34" charset="0"/>
              </a:rPr>
              <a:t> </a:t>
            </a:r>
            <a:r>
              <a:rPr lang="en-US" sz="1000" dirty="0" err="1">
                <a:latin typeface="Calibri" pitchFamily="34" charset="0"/>
              </a:rPr>
              <a:t>Beelden</a:t>
            </a:r>
            <a:r>
              <a:rPr lang="en-US" sz="1000" dirty="0">
                <a:latin typeface="Calibri" pitchFamily="34" charset="0"/>
              </a:rPr>
              <a:t> </a:t>
            </a:r>
            <a:r>
              <a:rPr lang="en-US" sz="1000" dirty="0" err="1">
                <a:latin typeface="Calibri" pitchFamily="34" charset="0"/>
              </a:rPr>
              <a:t>voor</a:t>
            </a:r>
            <a:r>
              <a:rPr lang="en-US" sz="1000" dirty="0">
                <a:latin typeface="Calibri" pitchFamily="34" charset="0"/>
              </a:rPr>
              <a:t> de </a:t>
            </a:r>
            <a:r>
              <a:rPr lang="en-US" sz="1000" dirty="0" err="1">
                <a:latin typeface="Calibri" pitchFamily="34" charset="0"/>
              </a:rPr>
              <a:t>toekomst</a:t>
            </a:r>
            <a:r>
              <a:rPr lang="en-US" sz="1000" dirty="0">
                <a:latin typeface="Calibri" pitchFamily="34" charset="0"/>
              </a:rPr>
              <a:t> / </a:t>
            </a:r>
            <a:r>
              <a:rPr lang="en-US" sz="1000" dirty="0" smtClean="0">
                <a:latin typeface="Calibri" pitchFamily="34" charset="0"/>
              </a:rPr>
              <a:t>ED*T</a:t>
            </a:r>
            <a:endParaRPr lang="en-US" sz="1000" dirty="0">
              <a:latin typeface="Calibri" pitchFamily="34" charset="0"/>
            </a:endParaRPr>
          </a:p>
        </p:txBody>
      </p:sp>
      <p:sp>
        <p:nvSpPr>
          <p:cNvPr id="27668" name="Tekstvak 16"/>
          <p:cNvSpPr txBox="1">
            <a:spLocks noChangeArrowheads="1"/>
          </p:cNvSpPr>
          <p:nvPr/>
        </p:nvSpPr>
        <p:spPr bwMode="auto">
          <a:xfrm>
            <a:off x="7962652" y="4119041"/>
            <a:ext cx="785812" cy="246063"/>
          </a:xfrm>
          <a:prstGeom prst="rect">
            <a:avLst/>
          </a:prstGeom>
          <a:noFill/>
          <a:ln w="9525">
            <a:noFill/>
            <a:miter lim="800000"/>
            <a:headEnd/>
            <a:tailEnd/>
          </a:ln>
        </p:spPr>
        <p:txBody>
          <a:bodyPr wrap="none">
            <a:spAutoFit/>
          </a:bodyPr>
          <a:lstStyle/>
          <a:p>
            <a:r>
              <a:rPr lang="en-US" sz="1000" dirty="0" err="1">
                <a:latin typeface="Calibri" pitchFamily="34" charset="0"/>
              </a:rPr>
              <a:t>Biblio</a:t>
            </a:r>
            <a:r>
              <a:rPr lang="en-US" sz="1000" dirty="0">
                <a:latin typeface="Calibri" pitchFamily="34" charset="0"/>
              </a:rPr>
              <a:t> Sacra</a:t>
            </a:r>
            <a:endParaRPr lang="nl-NL" sz="1000" dirty="0">
              <a:latin typeface="Calibri" pitchFamily="34" charset="0"/>
            </a:endParaRPr>
          </a:p>
        </p:txBody>
      </p:sp>
      <p:sp>
        <p:nvSpPr>
          <p:cNvPr id="27669" name="Tekstvak 13"/>
          <p:cNvSpPr txBox="1">
            <a:spLocks noChangeArrowheads="1"/>
          </p:cNvSpPr>
          <p:nvPr/>
        </p:nvSpPr>
        <p:spPr bwMode="auto">
          <a:xfrm>
            <a:off x="3865042" y="2754883"/>
            <a:ext cx="901700" cy="246062"/>
          </a:xfrm>
          <a:prstGeom prst="rect">
            <a:avLst/>
          </a:prstGeom>
          <a:noFill/>
          <a:ln w="9525">
            <a:noFill/>
            <a:miter lim="800000"/>
            <a:headEnd/>
            <a:tailEnd/>
          </a:ln>
        </p:spPr>
        <p:txBody>
          <a:bodyPr wrap="none">
            <a:spAutoFit/>
          </a:bodyPr>
          <a:lstStyle/>
          <a:p>
            <a:r>
              <a:rPr lang="en-US" sz="1000" dirty="0">
                <a:latin typeface="Calibri" pitchFamily="34" charset="0"/>
              </a:rPr>
              <a:t>Bibliotheek.nl</a:t>
            </a:r>
          </a:p>
        </p:txBody>
      </p:sp>
      <p:sp>
        <p:nvSpPr>
          <p:cNvPr id="27670" name="Tekstvak 13"/>
          <p:cNvSpPr txBox="1">
            <a:spLocks noChangeArrowheads="1"/>
          </p:cNvSpPr>
          <p:nvPr/>
        </p:nvSpPr>
        <p:spPr bwMode="auto">
          <a:xfrm>
            <a:off x="3071813" y="2214563"/>
            <a:ext cx="835025" cy="246062"/>
          </a:xfrm>
          <a:prstGeom prst="rect">
            <a:avLst/>
          </a:prstGeom>
          <a:noFill/>
          <a:ln w="9525">
            <a:noFill/>
            <a:miter lim="800000"/>
            <a:headEnd/>
            <a:tailEnd/>
          </a:ln>
        </p:spPr>
        <p:txBody>
          <a:bodyPr wrap="none">
            <a:spAutoFit/>
          </a:bodyPr>
          <a:lstStyle/>
          <a:p>
            <a:r>
              <a:rPr lang="en-US" sz="1000">
                <a:latin typeface="Calibri" pitchFamily="34" charset="0"/>
              </a:rPr>
              <a:t>Archieven.nl</a:t>
            </a:r>
          </a:p>
        </p:txBody>
      </p:sp>
      <p:sp>
        <p:nvSpPr>
          <p:cNvPr id="27672" name="Tekstvak 10"/>
          <p:cNvSpPr txBox="1">
            <a:spLocks noChangeArrowheads="1"/>
          </p:cNvSpPr>
          <p:nvPr/>
        </p:nvSpPr>
        <p:spPr bwMode="auto">
          <a:xfrm>
            <a:off x="5429250" y="6500813"/>
            <a:ext cx="1016000" cy="246062"/>
          </a:xfrm>
          <a:prstGeom prst="rect">
            <a:avLst/>
          </a:prstGeom>
          <a:noFill/>
          <a:ln w="9525">
            <a:noFill/>
            <a:miter lim="800000"/>
            <a:headEnd/>
            <a:tailEnd/>
          </a:ln>
        </p:spPr>
        <p:txBody>
          <a:bodyPr wrap="none">
            <a:spAutoFit/>
          </a:bodyPr>
          <a:lstStyle/>
          <a:p>
            <a:r>
              <a:rPr lang="en-US" sz="1000">
                <a:latin typeface="Calibri" pitchFamily="34" charset="0"/>
              </a:rPr>
              <a:t>Cinema Context</a:t>
            </a:r>
            <a:endParaRPr lang="nl-NL" sz="1000">
              <a:latin typeface="Calibri" pitchFamily="34" charset="0"/>
            </a:endParaRPr>
          </a:p>
        </p:txBody>
      </p:sp>
      <p:sp>
        <p:nvSpPr>
          <p:cNvPr id="27673" name="Tekstvak 13"/>
          <p:cNvSpPr txBox="1">
            <a:spLocks noChangeArrowheads="1"/>
          </p:cNvSpPr>
          <p:nvPr/>
        </p:nvSpPr>
        <p:spPr bwMode="auto">
          <a:xfrm>
            <a:off x="7380312" y="908720"/>
            <a:ext cx="1579563" cy="246063"/>
          </a:xfrm>
          <a:prstGeom prst="rect">
            <a:avLst/>
          </a:prstGeom>
          <a:noFill/>
          <a:ln w="9525">
            <a:noFill/>
            <a:miter lim="800000"/>
            <a:headEnd/>
            <a:tailEnd/>
          </a:ln>
        </p:spPr>
        <p:txBody>
          <a:bodyPr wrap="none">
            <a:spAutoFit/>
          </a:bodyPr>
          <a:lstStyle/>
          <a:p>
            <a:r>
              <a:rPr lang="en-US" sz="1000">
                <a:latin typeface="Calibri" pitchFamily="34" charset="0"/>
              </a:rPr>
              <a:t>Digitale Atlas Geschiedenis</a:t>
            </a:r>
            <a:endParaRPr lang="nl-NL" sz="1000">
              <a:latin typeface="Calibri" pitchFamily="34" charset="0"/>
            </a:endParaRPr>
          </a:p>
        </p:txBody>
      </p:sp>
      <p:sp>
        <p:nvSpPr>
          <p:cNvPr id="27674" name="Tekstvak 26"/>
          <p:cNvSpPr txBox="1">
            <a:spLocks noChangeArrowheads="1"/>
          </p:cNvSpPr>
          <p:nvPr/>
        </p:nvSpPr>
        <p:spPr bwMode="auto">
          <a:xfrm>
            <a:off x="7215188" y="2286000"/>
            <a:ext cx="1263650" cy="246063"/>
          </a:xfrm>
          <a:prstGeom prst="rect">
            <a:avLst/>
          </a:prstGeom>
          <a:noFill/>
          <a:ln w="9525">
            <a:noFill/>
            <a:miter lim="800000"/>
            <a:headEnd/>
            <a:tailEnd/>
          </a:ln>
        </p:spPr>
        <p:txBody>
          <a:bodyPr wrap="none">
            <a:spAutoFit/>
          </a:bodyPr>
          <a:lstStyle/>
          <a:p>
            <a:r>
              <a:rPr lang="en-US" sz="1000">
                <a:latin typeface="Calibri" pitchFamily="34" charset="0"/>
              </a:rPr>
              <a:t>Labour History Index</a:t>
            </a:r>
            <a:endParaRPr lang="nl-NL" sz="1000">
              <a:latin typeface="Calibri" pitchFamily="34" charset="0"/>
            </a:endParaRPr>
          </a:p>
        </p:txBody>
      </p:sp>
      <p:sp>
        <p:nvSpPr>
          <p:cNvPr id="27675" name="Tekstvak 13"/>
          <p:cNvSpPr txBox="1">
            <a:spLocks noChangeArrowheads="1"/>
          </p:cNvSpPr>
          <p:nvPr/>
        </p:nvSpPr>
        <p:spPr bwMode="auto">
          <a:xfrm>
            <a:off x="7786688" y="3786188"/>
            <a:ext cx="1022350" cy="246062"/>
          </a:xfrm>
          <a:prstGeom prst="rect">
            <a:avLst/>
          </a:prstGeom>
          <a:noFill/>
          <a:ln w="9525">
            <a:noFill/>
            <a:miter lim="800000"/>
            <a:headEnd/>
            <a:tailEnd/>
          </a:ln>
        </p:spPr>
        <p:txBody>
          <a:bodyPr wrap="none">
            <a:spAutoFit/>
          </a:bodyPr>
          <a:lstStyle/>
          <a:p>
            <a:r>
              <a:rPr lang="en-US" sz="1000" dirty="0">
                <a:latin typeface="Calibri" pitchFamily="34" charset="0"/>
              </a:rPr>
              <a:t>Staten </a:t>
            </a:r>
            <a:r>
              <a:rPr lang="en-US" sz="1000" dirty="0" err="1">
                <a:latin typeface="Calibri" pitchFamily="34" charset="0"/>
              </a:rPr>
              <a:t>Generaal</a:t>
            </a:r>
            <a:endParaRPr lang="en-US" sz="1000" dirty="0">
              <a:latin typeface="Calibri" pitchFamily="34" charset="0"/>
            </a:endParaRPr>
          </a:p>
        </p:txBody>
      </p:sp>
      <p:sp>
        <p:nvSpPr>
          <p:cNvPr id="27676" name="Tekstvak 13"/>
          <p:cNvSpPr txBox="1">
            <a:spLocks noChangeArrowheads="1"/>
          </p:cNvSpPr>
          <p:nvPr/>
        </p:nvSpPr>
        <p:spPr bwMode="auto">
          <a:xfrm>
            <a:off x="6193680" y="2924944"/>
            <a:ext cx="1690688" cy="246062"/>
          </a:xfrm>
          <a:prstGeom prst="rect">
            <a:avLst/>
          </a:prstGeom>
          <a:noFill/>
          <a:ln w="9525">
            <a:noFill/>
            <a:miter lim="800000"/>
            <a:headEnd/>
            <a:tailEnd/>
          </a:ln>
        </p:spPr>
        <p:txBody>
          <a:bodyPr wrap="none">
            <a:spAutoFit/>
          </a:bodyPr>
          <a:lstStyle/>
          <a:p>
            <a:r>
              <a:rPr lang="en-US" sz="1000" dirty="0">
                <a:latin typeface="Calibri" pitchFamily="34" charset="0"/>
              </a:rPr>
              <a:t>Databank </a:t>
            </a:r>
            <a:r>
              <a:rPr lang="en-US" sz="1000" dirty="0" err="1">
                <a:latin typeface="Calibri" pitchFamily="34" charset="0"/>
              </a:rPr>
              <a:t>Digitale</a:t>
            </a:r>
            <a:r>
              <a:rPr lang="en-US" sz="1000" dirty="0">
                <a:latin typeface="Calibri" pitchFamily="34" charset="0"/>
              </a:rPr>
              <a:t> </a:t>
            </a:r>
            <a:r>
              <a:rPr lang="en-US" sz="1000" dirty="0" err="1">
                <a:latin typeface="Calibri" pitchFamily="34" charset="0"/>
              </a:rPr>
              <a:t>Dagbladen</a:t>
            </a:r>
            <a:endParaRPr lang="en-US" sz="1000" dirty="0">
              <a:latin typeface="Calibri" pitchFamily="34" charset="0"/>
            </a:endParaRPr>
          </a:p>
        </p:txBody>
      </p:sp>
      <p:sp>
        <p:nvSpPr>
          <p:cNvPr id="27677" name="Tekstvak 16"/>
          <p:cNvSpPr txBox="1">
            <a:spLocks noChangeArrowheads="1"/>
          </p:cNvSpPr>
          <p:nvPr/>
        </p:nvSpPr>
        <p:spPr bwMode="auto">
          <a:xfrm>
            <a:off x="7072313" y="4357688"/>
            <a:ext cx="979487" cy="246062"/>
          </a:xfrm>
          <a:prstGeom prst="rect">
            <a:avLst/>
          </a:prstGeom>
          <a:noFill/>
          <a:ln w="9525">
            <a:noFill/>
            <a:miter lim="800000"/>
            <a:headEnd/>
            <a:tailEnd/>
          </a:ln>
        </p:spPr>
        <p:txBody>
          <a:bodyPr wrap="none">
            <a:spAutoFit/>
          </a:bodyPr>
          <a:lstStyle/>
          <a:p>
            <a:r>
              <a:rPr lang="en-US" sz="1000">
                <a:latin typeface="Calibri" pitchFamily="34" charset="0"/>
              </a:rPr>
              <a:t>Museumkennis</a:t>
            </a:r>
            <a:endParaRPr lang="nl-NL" sz="1000">
              <a:latin typeface="Calibri" pitchFamily="34" charset="0"/>
            </a:endParaRPr>
          </a:p>
        </p:txBody>
      </p:sp>
      <p:sp>
        <p:nvSpPr>
          <p:cNvPr id="27678" name="Tekstvak 9"/>
          <p:cNvSpPr txBox="1">
            <a:spLocks noChangeArrowheads="1"/>
          </p:cNvSpPr>
          <p:nvPr/>
        </p:nvSpPr>
        <p:spPr bwMode="auto">
          <a:xfrm>
            <a:off x="3964111" y="950690"/>
            <a:ext cx="823913" cy="246062"/>
          </a:xfrm>
          <a:prstGeom prst="rect">
            <a:avLst/>
          </a:prstGeom>
          <a:noFill/>
          <a:ln w="9525">
            <a:noFill/>
            <a:miter lim="800000"/>
            <a:headEnd/>
            <a:tailEnd/>
          </a:ln>
        </p:spPr>
        <p:txBody>
          <a:bodyPr wrap="none">
            <a:spAutoFit/>
          </a:bodyPr>
          <a:lstStyle/>
          <a:p>
            <a:r>
              <a:rPr lang="en-US" sz="1000" dirty="0">
                <a:latin typeface="Calibri" pitchFamily="34" charset="0"/>
              </a:rPr>
              <a:t>Dutch Jewry</a:t>
            </a:r>
            <a:endParaRPr lang="nl-NL" sz="1000" dirty="0">
              <a:latin typeface="Calibri" pitchFamily="34" charset="0"/>
            </a:endParaRPr>
          </a:p>
        </p:txBody>
      </p:sp>
      <p:sp>
        <p:nvSpPr>
          <p:cNvPr id="27679" name="Tekstvak 10"/>
          <p:cNvSpPr txBox="1">
            <a:spLocks noChangeArrowheads="1"/>
          </p:cNvSpPr>
          <p:nvPr/>
        </p:nvSpPr>
        <p:spPr bwMode="auto">
          <a:xfrm>
            <a:off x="4143375" y="5572125"/>
            <a:ext cx="468313" cy="246063"/>
          </a:xfrm>
          <a:prstGeom prst="rect">
            <a:avLst/>
          </a:prstGeom>
          <a:noFill/>
          <a:ln w="9525">
            <a:noFill/>
            <a:miter lim="800000"/>
            <a:headEnd/>
            <a:tailEnd/>
          </a:ln>
        </p:spPr>
        <p:txBody>
          <a:bodyPr wrap="none">
            <a:spAutoFit/>
          </a:bodyPr>
          <a:lstStyle/>
          <a:p>
            <a:r>
              <a:rPr lang="en-US" sz="1000">
                <a:latin typeface="Calibri" pitchFamily="34" charset="0"/>
              </a:rPr>
              <a:t>SVCN</a:t>
            </a:r>
            <a:endParaRPr lang="nl-NL" sz="1000">
              <a:latin typeface="Calibri" pitchFamily="34" charset="0"/>
            </a:endParaRPr>
          </a:p>
        </p:txBody>
      </p:sp>
      <p:sp>
        <p:nvSpPr>
          <p:cNvPr id="27680" name="Tekstvak 16"/>
          <p:cNvSpPr txBox="1">
            <a:spLocks noChangeArrowheads="1"/>
          </p:cNvSpPr>
          <p:nvPr/>
        </p:nvSpPr>
        <p:spPr bwMode="auto">
          <a:xfrm>
            <a:off x="7715250" y="4929188"/>
            <a:ext cx="1087438" cy="246062"/>
          </a:xfrm>
          <a:prstGeom prst="rect">
            <a:avLst/>
          </a:prstGeom>
          <a:noFill/>
          <a:ln w="9525">
            <a:noFill/>
            <a:miter lim="800000"/>
            <a:headEnd/>
            <a:tailEnd/>
          </a:ln>
        </p:spPr>
        <p:txBody>
          <a:bodyPr wrap="none">
            <a:spAutoFit/>
          </a:bodyPr>
          <a:lstStyle/>
          <a:p>
            <a:r>
              <a:rPr lang="en-US" sz="1000" dirty="0" err="1">
                <a:latin typeface="Calibri" pitchFamily="34" charset="0"/>
              </a:rPr>
              <a:t>Maritiem</a:t>
            </a:r>
            <a:r>
              <a:rPr lang="en-US" sz="1000" dirty="0">
                <a:latin typeface="Calibri" pitchFamily="34" charset="0"/>
              </a:rPr>
              <a:t> </a:t>
            </a:r>
            <a:r>
              <a:rPr lang="en-US" sz="1000" dirty="0" err="1">
                <a:latin typeface="Calibri" pitchFamily="34" charset="0"/>
              </a:rPr>
              <a:t>Digitaal</a:t>
            </a:r>
            <a:endParaRPr lang="nl-NL" sz="1000" dirty="0">
              <a:latin typeface="Calibri" pitchFamily="34" charset="0"/>
            </a:endParaRPr>
          </a:p>
        </p:txBody>
      </p:sp>
      <p:sp>
        <p:nvSpPr>
          <p:cNvPr id="27681" name="Tekstvak 10"/>
          <p:cNvSpPr txBox="1">
            <a:spLocks noChangeArrowheads="1"/>
          </p:cNvSpPr>
          <p:nvPr/>
        </p:nvSpPr>
        <p:spPr bwMode="auto">
          <a:xfrm>
            <a:off x="3786188" y="6165304"/>
            <a:ext cx="1168400" cy="246063"/>
          </a:xfrm>
          <a:prstGeom prst="rect">
            <a:avLst/>
          </a:prstGeom>
          <a:noFill/>
          <a:ln w="9525">
            <a:noFill/>
            <a:miter lim="800000"/>
            <a:headEnd/>
            <a:tailEnd/>
          </a:ln>
        </p:spPr>
        <p:txBody>
          <a:bodyPr wrap="none">
            <a:spAutoFit/>
          </a:bodyPr>
          <a:lstStyle/>
          <a:p>
            <a:r>
              <a:rPr lang="en-US" sz="1000" dirty="0" err="1">
                <a:latin typeface="Calibri" pitchFamily="34" charset="0"/>
              </a:rPr>
              <a:t>Volksverhalenbank</a:t>
            </a:r>
            <a:endParaRPr lang="nl-NL" sz="1000" dirty="0">
              <a:latin typeface="Calibri" pitchFamily="34" charset="0"/>
            </a:endParaRPr>
          </a:p>
        </p:txBody>
      </p:sp>
      <p:sp>
        <p:nvSpPr>
          <p:cNvPr id="27682" name="Tekstvak 10"/>
          <p:cNvSpPr txBox="1">
            <a:spLocks noChangeArrowheads="1"/>
          </p:cNvSpPr>
          <p:nvPr/>
        </p:nvSpPr>
        <p:spPr bwMode="auto">
          <a:xfrm>
            <a:off x="5929313" y="5857875"/>
            <a:ext cx="455612" cy="246063"/>
          </a:xfrm>
          <a:prstGeom prst="rect">
            <a:avLst/>
          </a:prstGeom>
          <a:noFill/>
          <a:ln w="9525">
            <a:noFill/>
            <a:miter lim="800000"/>
            <a:headEnd/>
            <a:tailEnd/>
          </a:ln>
        </p:spPr>
        <p:txBody>
          <a:bodyPr wrap="none">
            <a:spAutoFit/>
          </a:bodyPr>
          <a:lstStyle/>
          <a:p>
            <a:r>
              <a:rPr lang="en-US" sz="1000">
                <a:latin typeface="Calibri" pitchFamily="34" charset="0"/>
              </a:rPr>
              <a:t>CRVa</a:t>
            </a:r>
            <a:endParaRPr lang="nl-NL" sz="1000">
              <a:latin typeface="Calibri" pitchFamily="34" charset="0"/>
            </a:endParaRPr>
          </a:p>
        </p:txBody>
      </p:sp>
      <p:sp>
        <p:nvSpPr>
          <p:cNvPr id="27683" name="Tekstvak 35"/>
          <p:cNvSpPr txBox="1">
            <a:spLocks noChangeArrowheads="1"/>
          </p:cNvSpPr>
          <p:nvPr/>
        </p:nvSpPr>
        <p:spPr bwMode="auto">
          <a:xfrm>
            <a:off x="5940152" y="908720"/>
            <a:ext cx="496888" cy="246063"/>
          </a:xfrm>
          <a:prstGeom prst="rect">
            <a:avLst/>
          </a:prstGeom>
          <a:noFill/>
          <a:ln w="9525">
            <a:noFill/>
            <a:miter lim="800000"/>
            <a:headEnd/>
            <a:tailEnd/>
          </a:ln>
        </p:spPr>
        <p:txBody>
          <a:bodyPr wrap="none">
            <a:spAutoFit/>
          </a:bodyPr>
          <a:lstStyle/>
          <a:p>
            <a:r>
              <a:rPr lang="en-US" sz="1000" dirty="0">
                <a:latin typeface="Calibri" pitchFamily="34" charset="0"/>
              </a:rPr>
              <a:t>DBNG</a:t>
            </a:r>
            <a:endParaRPr lang="nl-NL" sz="1000" dirty="0">
              <a:latin typeface="Calibri" pitchFamily="34" charset="0"/>
            </a:endParaRPr>
          </a:p>
        </p:txBody>
      </p:sp>
      <p:sp>
        <p:nvSpPr>
          <p:cNvPr id="27684" name="Tekstvak 36"/>
          <p:cNvSpPr txBox="1">
            <a:spLocks noChangeArrowheads="1"/>
          </p:cNvSpPr>
          <p:nvPr/>
        </p:nvSpPr>
        <p:spPr bwMode="auto">
          <a:xfrm>
            <a:off x="6516216" y="1268760"/>
            <a:ext cx="490537" cy="246063"/>
          </a:xfrm>
          <a:prstGeom prst="rect">
            <a:avLst/>
          </a:prstGeom>
          <a:noFill/>
          <a:ln w="9525">
            <a:noFill/>
            <a:miter lim="800000"/>
            <a:headEnd/>
            <a:tailEnd/>
          </a:ln>
        </p:spPr>
        <p:txBody>
          <a:bodyPr wrap="none">
            <a:spAutoFit/>
          </a:bodyPr>
          <a:lstStyle/>
          <a:p>
            <a:r>
              <a:rPr lang="en-US" sz="1000" dirty="0">
                <a:latin typeface="Calibri" pitchFamily="34" charset="0"/>
              </a:rPr>
              <a:t>DBNA</a:t>
            </a:r>
            <a:endParaRPr lang="nl-NL" sz="1000" dirty="0">
              <a:latin typeface="Calibri" pitchFamily="34" charset="0"/>
            </a:endParaRPr>
          </a:p>
        </p:txBody>
      </p:sp>
      <p:sp>
        <p:nvSpPr>
          <p:cNvPr id="27685" name="Tekstvak 37"/>
          <p:cNvSpPr txBox="1">
            <a:spLocks noChangeArrowheads="1"/>
          </p:cNvSpPr>
          <p:nvPr/>
        </p:nvSpPr>
        <p:spPr bwMode="auto">
          <a:xfrm>
            <a:off x="4116172" y="3831009"/>
            <a:ext cx="599844" cy="246221"/>
          </a:xfrm>
          <a:prstGeom prst="rect">
            <a:avLst/>
          </a:prstGeom>
          <a:noFill/>
          <a:ln w="9525">
            <a:noFill/>
            <a:miter lim="800000"/>
            <a:headEnd/>
            <a:tailEnd/>
          </a:ln>
        </p:spPr>
        <p:txBody>
          <a:bodyPr wrap="none">
            <a:spAutoFit/>
          </a:bodyPr>
          <a:lstStyle/>
          <a:p>
            <a:r>
              <a:rPr lang="en-US" sz="1000" dirty="0" err="1" smtClean="0">
                <a:latin typeface="Calibri" pitchFamily="34" charset="0"/>
              </a:rPr>
              <a:t>Delpher</a:t>
            </a:r>
            <a:endParaRPr lang="nl-NL" sz="1000" dirty="0">
              <a:latin typeface="Calibri" pitchFamily="34" charset="0"/>
            </a:endParaRPr>
          </a:p>
        </p:txBody>
      </p:sp>
      <p:sp>
        <p:nvSpPr>
          <p:cNvPr id="27686" name="Tekstvak 38"/>
          <p:cNvSpPr txBox="1">
            <a:spLocks noChangeArrowheads="1"/>
          </p:cNvSpPr>
          <p:nvPr/>
        </p:nvSpPr>
        <p:spPr bwMode="auto">
          <a:xfrm>
            <a:off x="7308304" y="1556792"/>
            <a:ext cx="1676400" cy="246062"/>
          </a:xfrm>
          <a:prstGeom prst="rect">
            <a:avLst/>
          </a:prstGeom>
          <a:noFill/>
          <a:ln w="9525">
            <a:noFill/>
            <a:miter lim="800000"/>
            <a:headEnd/>
            <a:tailEnd/>
          </a:ln>
        </p:spPr>
        <p:txBody>
          <a:bodyPr wrap="none">
            <a:spAutoFit/>
          </a:bodyPr>
          <a:lstStyle/>
          <a:p>
            <a:r>
              <a:rPr lang="en-US" sz="1000" dirty="0" err="1">
                <a:latin typeface="Calibri" pitchFamily="34" charset="0"/>
              </a:rPr>
              <a:t>Nationale</a:t>
            </a:r>
            <a:r>
              <a:rPr lang="en-US" sz="1000" dirty="0">
                <a:latin typeface="Calibri" pitchFamily="34" charset="0"/>
              </a:rPr>
              <a:t> </a:t>
            </a:r>
            <a:r>
              <a:rPr lang="en-US" sz="1000" dirty="0" err="1">
                <a:latin typeface="Calibri" pitchFamily="34" charset="0"/>
              </a:rPr>
              <a:t>referentiecollectie</a:t>
            </a:r>
            <a:endParaRPr lang="nl-NL" sz="1000" dirty="0">
              <a:latin typeface="Calibri" pitchFamily="34" charset="0"/>
            </a:endParaRPr>
          </a:p>
        </p:txBody>
      </p:sp>
      <p:sp>
        <p:nvSpPr>
          <p:cNvPr id="27687" name="Tekstvak 12"/>
          <p:cNvSpPr txBox="1">
            <a:spLocks noChangeArrowheads="1"/>
          </p:cNvSpPr>
          <p:nvPr/>
        </p:nvSpPr>
        <p:spPr bwMode="auto">
          <a:xfrm>
            <a:off x="1928813" y="5786438"/>
            <a:ext cx="1028700" cy="246062"/>
          </a:xfrm>
          <a:prstGeom prst="rect">
            <a:avLst/>
          </a:prstGeom>
          <a:noFill/>
          <a:ln w="9525">
            <a:noFill/>
            <a:miter lim="800000"/>
            <a:headEnd/>
            <a:tailEnd/>
          </a:ln>
        </p:spPr>
        <p:txBody>
          <a:bodyPr wrap="none">
            <a:spAutoFit/>
          </a:bodyPr>
          <a:lstStyle/>
          <a:p>
            <a:r>
              <a:rPr lang="en-US" sz="1000" dirty="0" err="1">
                <a:latin typeface="Calibri" pitchFamily="34" charset="0"/>
              </a:rPr>
              <a:t>Thuis</a:t>
            </a:r>
            <a:r>
              <a:rPr lang="en-US" sz="1000" dirty="0">
                <a:latin typeface="Calibri" pitchFamily="34" charset="0"/>
              </a:rPr>
              <a:t> in Brabant</a:t>
            </a:r>
            <a:endParaRPr lang="nl-NL" sz="1000" dirty="0">
              <a:latin typeface="Calibri" pitchFamily="34" charset="0"/>
            </a:endParaRPr>
          </a:p>
        </p:txBody>
      </p:sp>
      <p:sp>
        <p:nvSpPr>
          <p:cNvPr id="27689" name="Tekstvak 16"/>
          <p:cNvSpPr txBox="1">
            <a:spLocks noChangeArrowheads="1"/>
          </p:cNvSpPr>
          <p:nvPr/>
        </p:nvSpPr>
        <p:spPr bwMode="auto">
          <a:xfrm>
            <a:off x="7929563" y="5357813"/>
            <a:ext cx="925512" cy="246062"/>
          </a:xfrm>
          <a:prstGeom prst="rect">
            <a:avLst/>
          </a:prstGeom>
          <a:noFill/>
          <a:ln w="9525">
            <a:noFill/>
            <a:miter lim="800000"/>
            <a:headEnd/>
            <a:tailEnd/>
          </a:ln>
        </p:spPr>
        <p:txBody>
          <a:bodyPr wrap="none">
            <a:spAutoFit/>
          </a:bodyPr>
          <a:lstStyle/>
          <a:p>
            <a:r>
              <a:rPr lang="en-US" sz="1000">
                <a:latin typeface="Calibri" pitchFamily="34" charset="0"/>
              </a:rPr>
              <a:t>Sgraffito in 3D</a:t>
            </a:r>
            <a:endParaRPr lang="nl-NL" sz="1000">
              <a:latin typeface="Calibri" pitchFamily="34" charset="0"/>
            </a:endParaRPr>
          </a:p>
        </p:txBody>
      </p:sp>
      <p:sp>
        <p:nvSpPr>
          <p:cNvPr id="27690" name="Tekstvak 11"/>
          <p:cNvSpPr txBox="1">
            <a:spLocks noChangeArrowheads="1"/>
          </p:cNvSpPr>
          <p:nvPr/>
        </p:nvSpPr>
        <p:spPr bwMode="auto">
          <a:xfrm>
            <a:off x="2286000" y="1052736"/>
            <a:ext cx="1303338" cy="246062"/>
          </a:xfrm>
          <a:prstGeom prst="rect">
            <a:avLst/>
          </a:prstGeom>
          <a:noFill/>
          <a:ln w="9525">
            <a:noFill/>
            <a:miter lim="800000"/>
            <a:headEnd/>
            <a:tailEnd/>
          </a:ln>
        </p:spPr>
        <p:txBody>
          <a:bodyPr wrap="none">
            <a:spAutoFit/>
          </a:bodyPr>
          <a:lstStyle/>
          <a:p>
            <a:r>
              <a:rPr lang="en-US" sz="1000" dirty="0" err="1">
                <a:latin typeface="Calibri" pitchFamily="34" charset="0"/>
              </a:rPr>
              <a:t>StamboomNederland</a:t>
            </a:r>
            <a:endParaRPr lang="nl-NL" sz="1000" dirty="0">
              <a:latin typeface="Calibri" pitchFamily="34" charset="0"/>
            </a:endParaRPr>
          </a:p>
        </p:txBody>
      </p:sp>
      <p:sp>
        <p:nvSpPr>
          <p:cNvPr id="27692" name="Tekstvak 44"/>
          <p:cNvSpPr txBox="1">
            <a:spLocks noChangeArrowheads="1"/>
          </p:cNvSpPr>
          <p:nvPr/>
        </p:nvSpPr>
        <p:spPr bwMode="auto">
          <a:xfrm>
            <a:off x="6143625" y="4286250"/>
            <a:ext cx="587375" cy="246063"/>
          </a:xfrm>
          <a:prstGeom prst="rect">
            <a:avLst/>
          </a:prstGeom>
          <a:noFill/>
          <a:ln w="9525">
            <a:noFill/>
            <a:miter lim="800000"/>
            <a:headEnd/>
            <a:tailEnd/>
          </a:ln>
        </p:spPr>
        <p:txBody>
          <a:bodyPr wrap="none">
            <a:spAutoFit/>
          </a:bodyPr>
          <a:lstStyle/>
          <a:p>
            <a:r>
              <a:rPr lang="en-US" sz="1000">
                <a:latin typeface="Calibri" pitchFamily="34" charset="0"/>
              </a:rPr>
              <a:t>Unicum</a:t>
            </a:r>
            <a:endParaRPr lang="nl-NL" sz="1000">
              <a:latin typeface="Calibri" pitchFamily="34" charset="0"/>
            </a:endParaRPr>
          </a:p>
        </p:txBody>
      </p:sp>
      <p:sp>
        <p:nvSpPr>
          <p:cNvPr id="27693" name="Tekstvak 12"/>
          <p:cNvSpPr txBox="1">
            <a:spLocks noChangeArrowheads="1"/>
          </p:cNvSpPr>
          <p:nvPr/>
        </p:nvSpPr>
        <p:spPr bwMode="auto">
          <a:xfrm>
            <a:off x="2339752" y="5301208"/>
            <a:ext cx="642937" cy="246063"/>
          </a:xfrm>
          <a:prstGeom prst="rect">
            <a:avLst/>
          </a:prstGeom>
          <a:noFill/>
          <a:ln w="9525">
            <a:noFill/>
            <a:miter lim="800000"/>
            <a:headEnd/>
            <a:tailEnd/>
          </a:ln>
        </p:spPr>
        <p:txBody>
          <a:bodyPr wrap="none">
            <a:spAutoFit/>
          </a:bodyPr>
          <a:lstStyle/>
          <a:p>
            <a:r>
              <a:rPr lang="en-US" sz="1000" dirty="0" err="1">
                <a:latin typeface="Calibri" pitchFamily="34" charset="0"/>
              </a:rPr>
              <a:t>Wumkus</a:t>
            </a:r>
            <a:endParaRPr lang="nl-NL" sz="1000" dirty="0">
              <a:latin typeface="Calibri" pitchFamily="34" charset="0"/>
            </a:endParaRPr>
          </a:p>
        </p:txBody>
      </p:sp>
      <p:sp>
        <p:nvSpPr>
          <p:cNvPr id="27694" name="Tekstvak 12"/>
          <p:cNvSpPr txBox="1">
            <a:spLocks noChangeArrowheads="1"/>
          </p:cNvSpPr>
          <p:nvPr/>
        </p:nvSpPr>
        <p:spPr bwMode="auto">
          <a:xfrm>
            <a:off x="1403648" y="6093296"/>
            <a:ext cx="1882775" cy="246062"/>
          </a:xfrm>
          <a:prstGeom prst="rect">
            <a:avLst/>
          </a:prstGeom>
          <a:noFill/>
          <a:ln w="9525">
            <a:noFill/>
            <a:miter lim="800000"/>
            <a:headEnd/>
            <a:tailEnd/>
          </a:ln>
        </p:spPr>
        <p:txBody>
          <a:bodyPr wrap="none">
            <a:spAutoFit/>
          </a:bodyPr>
          <a:lstStyle/>
          <a:p>
            <a:r>
              <a:rPr lang="en-US" sz="1000" dirty="0" err="1">
                <a:latin typeface="Calibri" pitchFamily="34" charset="0"/>
              </a:rPr>
              <a:t>Zuid-Hollandse</a:t>
            </a:r>
            <a:r>
              <a:rPr lang="en-US" sz="1000" dirty="0">
                <a:latin typeface="Calibri" pitchFamily="34" charset="0"/>
              </a:rPr>
              <a:t> </a:t>
            </a:r>
            <a:r>
              <a:rPr lang="en-US" sz="1000" dirty="0" err="1">
                <a:latin typeface="Calibri" pitchFamily="34" charset="0"/>
              </a:rPr>
              <a:t>collecties</a:t>
            </a:r>
            <a:r>
              <a:rPr lang="en-US" sz="1000" dirty="0">
                <a:latin typeface="Calibri" pitchFamily="34" charset="0"/>
              </a:rPr>
              <a:t> </a:t>
            </a:r>
            <a:r>
              <a:rPr lang="en-US" sz="1000" dirty="0" err="1">
                <a:latin typeface="Calibri" pitchFamily="34" charset="0"/>
              </a:rPr>
              <a:t>digitaal</a:t>
            </a:r>
            <a:endParaRPr lang="nl-NL" sz="1000" dirty="0">
              <a:latin typeface="Calibri" pitchFamily="34" charset="0"/>
            </a:endParaRPr>
          </a:p>
        </p:txBody>
      </p:sp>
      <p:sp>
        <p:nvSpPr>
          <p:cNvPr id="27695" name="Tekstvak 11"/>
          <p:cNvSpPr txBox="1">
            <a:spLocks noChangeArrowheads="1"/>
          </p:cNvSpPr>
          <p:nvPr/>
        </p:nvSpPr>
        <p:spPr bwMode="auto">
          <a:xfrm>
            <a:off x="1364903" y="1022698"/>
            <a:ext cx="758825" cy="246062"/>
          </a:xfrm>
          <a:prstGeom prst="rect">
            <a:avLst/>
          </a:prstGeom>
          <a:noFill/>
          <a:ln w="9525">
            <a:noFill/>
            <a:miter lim="800000"/>
            <a:headEnd/>
            <a:tailEnd/>
          </a:ln>
        </p:spPr>
        <p:txBody>
          <a:bodyPr wrap="none">
            <a:spAutoFit/>
          </a:bodyPr>
          <a:lstStyle/>
          <a:p>
            <a:r>
              <a:rPr lang="en-US" sz="1000" dirty="0">
                <a:latin typeface="Calibri" pitchFamily="34" charset="0"/>
              </a:rPr>
              <a:t>RKD-artists</a:t>
            </a:r>
            <a:endParaRPr lang="nl-NL" sz="1000" dirty="0">
              <a:latin typeface="Calibri" pitchFamily="34" charset="0"/>
            </a:endParaRPr>
          </a:p>
        </p:txBody>
      </p:sp>
      <p:sp>
        <p:nvSpPr>
          <p:cNvPr id="27696" name="Tekstvak 10"/>
          <p:cNvSpPr txBox="1">
            <a:spLocks noChangeArrowheads="1"/>
          </p:cNvSpPr>
          <p:nvPr/>
        </p:nvSpPr>
        <p:spPr bwMode="auto">
          <a:xfrm>
            <a:off x="7380312" y="3429000"/>
            <a:ext cx="719138" cy="246062"/>
          </a:xfrm>
          <a:prstGeom prst="rect">
            <a:avLst/>
          </a:prstGeom>
          <a:noFill/>
          <a:ln w="9525">
            <a:noFill/>
            <a:miter lim="800000"/>
            <a:headEnd/>
            <a:tailEnd/>
          </a:ln>
        </p:spPr>
        <p:txBody>
          <a:bodyPr wrap="none">
            <a:spAutoFit/>
          </a:bodyPr>
          <a:lstStyle/>
          <a:p>
            <a:r>
              <a:rPr lang="en-US" sz="1000" dirty="0" err="1">
                <a:latin typeface="Calibri" pitchFamily="34" charset="0"/>
              </a:rPr>
              <a:t>Bibliopolis</a:t>
            </a:r>
            <a:endParaRPr lang="nl-NL" sz="1000" dirty="0">
              <a:latin typeface="Calibri" pitchFamily="34" charset="0"/>
            </a:endParaRPr>
          </a:p>
        </p:txBody>
      </p:sp>
      <p:sp>
        <p:nvSpPr>
          <p:cNvPr id="49" name="Tekstvak 36"/>
          <p:cNvSpPr txBox="1">
            <a:spLocks noChangeArrowheads="1"/>
          </p:cNvSpPr>
          <p:nvPr/>
        </p:nvSpPr>
        <p:spPr bwMode="auto">
          <a:xfrm>
            <a:off x="6012160" y="3284984"/>
            <a:ext cx="471604" cy="246221"/>
          </a:xfrm>
          <a:prstGeom prst="rect">
            <a:avLst/>
          </a:prstGeom>
          <a:noFill/>
          <a:ln w="9525">
            <a:noFill/>
            <a:miter lim="800000"/>
            <a:headEnd/>
            <a:tailEnd/>
          </a:ln>
        </p:spPr>
        <p:txBody>
          <a:bodyPr wrap="none">
            <a:spAutoFit/>
          </a:bodyPr>
          <a:lstStyle/>
          <a:p>
            <a:r>
              <a:rPr lang="en-US" sz="1000" dirty="0" smtClean="0">
                <a:latin typeface="Calibri" pitchFamily="34" charset="0"/>
              </a:rPr>
              <a:t>DBNL</a:t>
            </a:r>
            <a:endParaRPr lang="nl-NL" sz="1000" dirty="0">
              <a:latin typeface="Calibri" pitchFamily="34" charset="0"/>
            </a:endParaRPr>
          </a:p>
        </p:txBody>
      </p:sp>
      <p:sp>
        <p:nvSpPr>
          <p:cNvPr id="50" name="Tekstvak 12"/>
          <p:cNvSpPr txBox="1">
            <a:spLocks noChangeArrowheads="1"/>
          </p:cNvSpPr>
          <p:nvPr/>
        </p:nvSpPr>
        <p:spPr bwMode="auto">
          <a:xfrm>
            <a:off x="971600" y="4653136"/>
            <a:ext cx="748923" cy="246221"/>
          </a:xfrm>
          <a:prstGeom prst="rect">
            <a:avLst/>
          </a:prstGeom>
          <a:noFill/>
          <a:ln w="9525">
            <a:noFill/>
            <a:miter lim="800000"/>
            <a:headEnd/>
            <a:tailEnd/>
          </a:ln>
        </p:spPr>
        <p:txBody>
          <a:bodyPr wrap="none">
            <a:spAutoFit/>
          </a:bodyPr>
          <a:lstStyle/>
          <a:p>
            <a:r>
              <a:rPr lang="en-US" sz="1000" dirty="0" err="1" smtClean="0">
                <a:latin typeface="Calibri" pitchFamily="34" charset="0"/>
              </a:rPr>
              <a:t>Mijn</a:t>
            </a:r>
            <a:r>
              <a:rPr lang="en-US" sz="1000" dirty="0" smtClean="0">
                <a:latin typeface="Calibri" pitchFamily="34" charset="0"/>
              </a:rPr>
              <a:t> </a:t>
            </a:r>
            <a:r>
              <a:rPr lang="en-US" sz="1000" dirty="0" err="1" smtClean="0">
                <a:latin typeface="Calibri" pitchFamily="34" charset="0"/>
              </a:rPr>
              <a:t>Adres</a:t>
            </a:r>
            <a:endParaRPr lang="nl-NL" sz="1000" dirty="0">
              <a:latin typeface="Calibri" pitchFamily="34" charset="0"/>
            </a:endParaRPr>
          </a:p>
        </p:txBody>
      </p:sp>
      <p:sp>
        <p:nvSpPr>
          <p:cNvPr id="51" name="Tekstvak 36"/>
          <p:cNvSpPr txBox="1">
            <a:spLocks noChangeArrowheads="1"/>
          </p:cNvSpPr>
          <p:nvPr/>
        </p:nvSpPr>
        <p:spPr bwMode="auto">
          <a:xfrm>
            <a:off x="5148064" y="4334907"/>
            <a:ext cx="665567" cy="246221"/>
          </a:xfrm>
          <a:prstGeom prst="rect">
            <a:avLst/>
          </a:prstGeom>
          <a:noFill/>
          <a:ln w="9525">
            <a:noFill/>
            <a:miter lim="800000"/>
            <a:headEnd/>
            <a:tailEnd/>
          </a:ln>
        </p:spPr>
        <p:txBody>
          <a:bodyPr wrap="none">
            <a:spAutoFit/>
          </a:bodyPr>
          <a:lstStyle/>
          <a:p>
            <a:r>
              <a:rPr lang="en-US" sz="1000" dirty="0" err="1" smtClean="0">
                <a:latin typeface="Calibri" pitchFamily="34" charset="0"/>
              </a:rPr>
              <a:t>Nederlab</a:t>
            </a:r>
            <a:endParaRPr lang="nl-NL" sz="1000" dirty="0">
              <a:latin typeface="Calibri" pitchFamily="34" charset="0"/>
            </a:endParaRPr>
          </a:p>
        </p:txBody>
      </p:sp>
      <p:sp>
        <p:nvSpPr>
          <p:cNvPr id="52" name="Tekstvak 36"/>
          <p:cNvSpPr txBox="1">
            <a:spLocks noChangeArrowheads="1"/>
          </p:cNvSpPr>
          <p:nvPr/>
        </p:nvSpPr>
        <p:spPr bwMode="auto">
          <a:xfrm>
            <a:off x="5292080" y="2204864"/>
            <a:ext cx="458780" cy="246221"/>
          </a:xfrm>
          <a:prstGeom prst="rect">
            <a:avLst/>
          </a:prstGeom>
          <a:noFill/>
          <a:ln w="9525">
            <a:noFill/>
            <a:miter lim="800000"/>
            <a:headEnd/>
            <a:tailEnd/>
          </a:ln>
        </p:spPr>
        <p:txBody>
          <a:bodyPr wrap="none">
            <a:spAutoFit/>
          </a:bodyPr>
          <a:lstStyle/>
          <a:p>
            <a:r>
              <a:rPr lang="en-US" sz="1000" dirty="0" smtClean="0">
                <a:latin typeface="Calibri" pitchFamily="34" charset="0"/>
              </a:rPr>
              <a:t>STCN</a:t>
            </a:r>
            <a:endParaRPr lang="nl-NL" sz="1000" dirty="0">
              <a:latin typeface="Calibri" pitchFamily="34" charset="0"/>
            </a:endParaRPr>
          </a:p>
        </p:txBody>
      </p:sp>
      <p:sp>
        <p:nvSpPr>
          <p:cNvPr id="53" name="Tekstvak 36"/>
          <p:cNvSpPr txBox="1">
            <a:spLocks noChangeArrowheads="1"/>
          </p:cNvSpPr>
          <p:nvPr/>
        </p:nvSpPr>
        <p:spPr bwMode="auto">
          <a:xfrm>
            <a:off x="3059832" y="4365104"/>
            <a:ext cx="1080745" cy="246221"/>
          </a:xfrm>
          <a:prstGeom prst="rect">
            <a:avLst/>
          </a:prstGeom>
          <a:noFill/>
          <a:ln w="9525">
            <a:noFill/>
            <a:miter lim="800000"/>
            <a:headEnd/>
            <a:tailEnd/>
          </a:ln>
        </p:spPr>
        <p:txBody>
          <a:bodyPr wrap="none">
            <a:spAutoFit/>
          </a:bodyPr>
          <a:lstStyle/>
          <a:p>
            <a:r>
              <a:rPr lang="en-US" sz="1000" dirty="0" err="1" smtClean="0">
                <a:latin typeface="Calibri" pitchFamily="34" charset="0"/>
              </a:rPr>
              <a:t>Erfgoed</a:t>
            </a:r>
            <a:r>
              <a:rPr lang="en-US" sz="1000" dirty="0" smtClean="0">
                <a:latin typeface="Calibri" pitchFamily="34" charset="0"/>
              </a:rPr>
              <a:t> &amp;</a:t>
            </a:r>
            <a:r>
              <a:rPr lang="en-US" sz="1000" dirty="0" err="1" smtClean="0">
                <a:latin typeface="Calibri" pitchFamily="34" charset="0"/>
              </a:rPr>
              <a:t>Locatie</a:t>
            </a:r>
            <a:endParaRPr lang="nl-NL" sz="1000" dirty="0">
              <a:latin typeface="Calibri" pitchFamily="34" charset="0"/>
            </a:endParaRPr>
          </a:p>
        </p:txBody>
      </p:sp>
      <p:sp>
        <p:nvSpPr>
          <p:cNvPr id="54" name="Tekstvak 13"/>
          <p:cNvSpPr txBox="1">
            <a:spLocks noChangeArrowheads="1"/>
          </p:cNvSpPr>
          <p:nvPr/>
        </p:nvSpPr>
        <p:spPr bwMode="auto">
          <a:xfrm>
            <a:off x="6372200" y="4653136"/>
            <a:ext cx="1584088" cy="246221"/>
          </a:xfrm>
          <a:prstGeom prst="rect">
            <a:avLst/>
          </a:prstGeom>
          <a:noFill/>
          <a:ln w="9525">
            <a:noFill/>
            <a:miter lim="800000"/>
            <a:headEnd/>
            <a:tailEnd/>
          </a:ln>
        </p:spPr>
        <p:txBody>
          <a:bodyPr wrap="none">
            <a:spAutoFit/>
          </a:bodyPr>
          <a:lstStyle/>
          <a:p>
            <a:r>
              <a:rPr lang="en-US" sz="1000" dirty="0" err="1" smtClean="0">
                <a:latin typeface="Calibri" pitchFamily="34" charset="0"/>
              </a:rPr>
              <a:t>Nederlandse</a:t>
            </a:r>
            <a:r>
              <a:rPr lang="en-US" sz="1000" dirty="0" smtClean="0">
                <a:latin typeface="Calibri" pitchFamily="34" charset="0"/>
              </a:rPr>
              <a:t> </a:t>
            </a:r>
            <a:r>
              <a:rPr lang="en-US" sz="1000" dirty="0" err="1" smtClean="0">
                <a:latin typeface="Calibri" pitchFamily="34" charset="0"/>
              </a:rPr>
              <a:t>Liederenbank</a:t>
            </a:r>
            <a:endParaRPr lang="en-US" sz="1000" dirty="0">
              <a:latin typeface="Calibri" pitchFamily="34" charset="0"/>
            </a:endParaRPr>
          </a:p>
        </p:txBody>
      </p:sp>
      <p:sp>
        <p:nvSpPr>
          <p:cNvPr id="55" name="Tekstvak 16"/>
          <p:cNvSpPr txBox="1">
            <a:spLocks noChangeArrowheads="1"/>
          </p:cNvSpPr>
          <p:nvPr/>
        </p:nvSpPr>
        <p:spPr bwMode="auto">
          <a:xfrm>
            <a:off x="6300192" y="2564904"/>
            <a:ext cx="1523174" cy="246221"/>
          </a:xfrm>
          <a:prstGeom prst="rect">
            <a:avLst/>
          </a:prstGeom>
          <a:noFill/>
          <a:ln w="9525">
            <a:noFill/>
            <a:miter lim="800000"/>
            <a:headEnd/>
            <a:tailEnd/>
          </a:ln>
        </p:spPr>
        <p:txBody>
          <a:bodyPr wrap="none">
            <a:spAutoFit/>
          </a:bodyPr>
          <a:lstStyle/>
          <a:p>
            <a:r>
              <a:rPr lang="en-US" sz="1000" b="1" dirty="0" err="1" smtClean="0">
                <a:latin typeface="Calibri" pitchFamily="34" charset="0"/>
              </a:rPr>
              <a:t>Netwerk</a:t>
            </a:r>
            <a:r>
              <a:rPr lang="en-US" sz="1000" b="1" dirty="0" smtClean="0">
                <a:latin typeface="Calibri" pitchFamily="34" charset="0"/>
              </a:rPr>
              <a:t> </a:t>
            </a:r>
            <a:r>
              <a:rPr lang="en-US" sz="1000" b="1" dirty="0" err="1" smtClean="0">
                <a:latin typeface="Calibri" pitchFamily="34" charset="0"/>
              </a:rPr>
              <a:t>oorlogsbronnen</a:t>
            </a:r>
            <a:endParaRPr lang="nl-NL" sz="1000" b="1" dirty="0">
              <a:latin typeface="Calibri" pitchFamily="34" charset="0"/>
            </a:endParaRPr>
          </a:p>
        </p:txBody>
      </p:sp>
      <p:sp>
        <p:nvSpPr>
          <p:cNvPr id="56" name="Tekstvak 16"/>
          <p:cNvSpPr txBox="1">
            <a:spLocks noChangeArrowheads="1"/>
          </p:cNvSpPr>
          <p:nvPr/>
        </p:nvSpPr>
        <p:spPr bwMode="auto">
          <a:xfrm>
            <a:off x="8094245" y="6021288"/>
            <a:ext cx="582211" cy="246221"/>
          </a:xfrm>
          <a:prstGeom prst="rect">
            <a:avLst/>
          </a:prstGeom>
          <a:noFill/>
          <a:ln w="9525">
            <a:noFill/>
            <a:miter lim="800000"/>
            <a:headEnd/>
            <a:tailEnd/>
          </a:ln>
        </p:spPr>
        <p:txBody>
          <a:bodyPr wrap="none">
            <a:spAutoFit/>
          </a:bodyPr>
          <a:lstStyle/>
          <a:p>
            <a:r>
              <a:rPr lang="en-US" sz="1000" dirty="0" err="1" smtClean="0">
                <a:latin typeface="Calibri" pitchFamily="34" charset="0"/>
              </a:rPr>
              <a:t>Reliwiki</a:t>
            </a:r>
            <a:endParaRPr lang="nl-NL" sz="1000" dirty="0">
              <a:latin typeface="Calibri" pitchFamily="34" charset="0"/>
            </a:endParaRPr>
          </a:p>
        </p:txBody>
      </p:sp>
      <p:sp>
        <p:nvSpPr>
          <p:cNvPr id="57" name="Tekstvak 9"/>
          <p:cNvSpPr txBox="1">
            <a:spLocks noChangeArrowheads="1"/>
          </p:cNvSpPr>
          <p:nvPr/>
        </p:nvSpPr>
        <p:spPr bwMode="auto">
          <a:xfrm>
            <a:off x="2669555" y="1886794"/>
            <a:ext cx="808235" cy="246221"/>
          </a:xfrm>
          <a:prstGeom prst="rect">
            <a:avLst/>
          </a:prstGeom>
          <a:noFill/>
          <a:ln w="9525">
            <a:noFill/>
            <a:miter lim="800000"/>
            <a:headEnd/>
            <a:tailEnd/>
          </a:ln>
        </p:spPr>
        <p:txBody>
          <a:bodyPr wrap="none">
            <a:spAutoFit/>
          </a:bodyPr>
          <a:lstStyle/>
          <a:p>
            <a:r>
              <a:rPr lang="en-US" sz="1000" dirty="0" err="1" smtClean="0">
                <a:latin typeface="Calibri" pitchFamily="34" charset="0"/>
              </a:rPr>
              <a:t>Velehanden</a:t>
            </a:r>
            <a:endParaRPr lang="nl-NL" sz="1000" dirty="0">
              <a:latin typeface="Calibri" pitchFamily="34" charset="0"/>
            </a:endParaRPr>
          </a:p>
        </p:txBody>
      </p:sp>
      <p:sp>
        <p:nvSpPr>
          <p:cNvPr id="58" name="Tekstvak 15"/>
          <p:cNvSpPr txBox="1">
            <a:spLocks noChangeArrowheads="1"/>
          </p:cNvSpPr>
          <p:nvPr/>
        </p:nvSpPr>
        <p:spPr bwMode="auto">
          <a:xfrm>
            <a:off x="6084168" y="5054987"/>
            <a:ext cx="587020" cy="246221"/>
          </a:xfrm>
          <a:prstGeom prst="rect">
            <a:avLst/>
          </a:prstGeom>
          <a:noFill/>
          <a:ln w="9525">
            <a:noFill/>
            <a:miter lim="800000"/>
            <a:headEnd/>
            <a:tailEnd/>
          </a:ln>
        </p:spPr>
        <p:txBody>
          <a:bodyPr wrap="none">
            <a:spAutoFit/>
          </a:bodyPr>
          <a:lstStyle/>
          <a:p>
            <a:r>
              <a:rPr lang="en-US" sz="1000" dirty="0" err="1" smtClean="0">
                <a:latin typeface="Calibri" pitchFamily="34" charset="0"/>
              </a:rPr>
              <a:t>Unicum</a:t>
            </a:r>
            <a:endParaRPr lang="nl-NL" sz="1000" dirty="0">
              <a:latin typeface="Calibri" pitchFamily="34" charset="0"/>
            </a:endParaRPr>
          </a:p>
        </p:txBody>
      </p:sp>
      <p:sp>
        <p:nvSpPr>
          <p:cNvPr id="59" name="Tekstvak 12"/>
          <p:cNvSpPr txBox="1">
            <a:spLocks noChangeArrowheads="1"/>
          </p:cNvSpPr>
          <p:nvPr/>
        </p:nvSpPr>
        <p:spPr bwMode="auto">
          <a:xfrm>
            <a:off x="1230789" y="5373216"/>
            <a:ext cx="865943" cy="246221"/>
          </a:xfrm>
          <a:prstGeom prst="rect">
            <a:avLst/>
          </a:prstGeom>
          <a:noFill/>
          <a:ln w="9525">
            <a:noFill/>
            <a:miter lim="800000"/>
            <a:headEnd/>
            <a:tailEnd/>
          </a:ln>
        </p:spPr>
        <p:txBody>
          <a:bodyPr wrap="none">
            <a:spAutoFit/>
          </a:bodyPr>
          <a:lstStyle/>
          <a:p>
            <a:r>
              <a:rPr lang="en-US" sz="1000" dirty="0" err="1" smtClean="0">
                <a:latin typeface="Calibri" pitchFamily="34" charset="0"/>
              </a:rPr>
              <a:t>Buurtwinkels</a:t>
            </a:r>
            <a:endParaRPr lang="nl-NL" sz="1000" dirty="0">
              <a:latin typeface="Calibri" pitchFamily="34" charset="0"/>
            </a:endParaRPr>
          </a:p>
        </p:txBody>
      </p:sp>
      <p:sp>
        <p:nvSpPr>
          <p:cNvPr id="60" name="Tekstvak 12"/>
          <p:cNvSpPr txBox="1">
            <a:spLocks noChangeArrowheads="1"/>
          </p:cNvSpPr>
          <p:nvPr/>
        </p:nvSpPr>
        <p:spPr bwMode="auto">
          <a:xfrm>
            <a:off x="2555776" y="5589240"/>
            <a:ext cx="433132" cy="246221"/>
          </a:xfrm>
          <a:prstGeom prst="rect">
            <a:avLst/>
          </a:prstGeom>
          <a:noFill/>
          <a:ln w="9525">
            <a:noFill/>
            <a:miter lim="800000"/>
            <a:headEnd/>
            <a:tailEnd/>
          </a:ln>
        </p:spPr>
        <p:txBody>
          <a:bodyPr wrap="none">
            <a:spAutoFit/>
          </a:bodyPr>
          <a:lstStyle/>
          <a:p>
            <a:r>
              <a:rPr lang="en-US" sz="1000" dirty="0" smtClean="0">
                <a:latin typeface="Calibri" pitchFamily="34" charset="0"/>
              </a:rPr>
              <a:t>ONH</a:t>
            </a:r>
            <a:endParaRPr lang="nl-NL" sz="1000" dirty="0">
              <a:latin typeface="Calibri" pitchFamily="34" charset="0"/>
            </a:endParaRPr>
          </a:p>
        </p:txBody>
      </p:sp>
      <p:sp>
        <p:nvSpPr>
          <p:cNvPr id="61" name="Tekstvak 11"/>
          <p:cNvSpPr txBox="1">
            <a:spLocks noChangeArrowheads="1"/>
          </p:cNvSpPr>
          <p:nvPr/>
        </p:nvSpPr>
        <p:spPr bwMode="auto">
          <a:xfrm>
            <a:off x="2987824" y="620688"/>
            <a:ext cx="1026243" cy="246221"/>
          </a:xfrm>
          <a:prstGeom prst="rect">
            <a:avLst/>
          </a:prstGeom>
          <a:noFill/>
          <a:ln w="9525">
            <a:noFill/>
            <a:miter lim="800000"/>
            <a:headEnd/>
            <a:tailEnd/>
          </a:ln>
        </p:spPr>
        <p:txBody>
          <a:bodyPr wrap="none">
            <a:spAutoFit/>
          </a:bodyPr>
          <a:lstStyle/>
          <a:p>
            <a:r>
              <a:rPr lang="en-US" sz="1000" dirty="0" err="1" smtClean="0">
                <a:latin typeface="Calibri" pitchFamily="34" charset="0"/>
              </a:rPr>
              <a:t>Vrouwenlexicon</a:t>
            </a:r>
            <a:endParaRPr lang="nl-NL" sz="1000" dirty="0">
              <a:latin typeface="Calibri" pitchFamily="34" charset="0"/>
            </a:endParaRPr>
          </a:p>
        </p:txBody>
      </p:sp>
      <p:sp>
        <p:nvSpPr>
          <p:cNvPr id="62" name="Tekstvak 12"/>
          <p:cNvSpPr txBox="1">
            <a:spLocks noChangeArrowheads="1"/>
          </p:cNvSpPr>
          <p:nvPr/>
        </p:nvSpPr>
        <p:spPr bwMode="auto">
          <a:xfrm>
            <a:off x="3851920" y="5805264"/>
            <a:ext cx="1301959" cy="246221"/>
          </a:xfrm>
          <a:prstGeom prst="rect">
            <a:avLst/>
          </a:prstGeom>
          <a:noFill/>
          <a:ln w="9525">
            <a:noFill/>
            <a:miter lim="800000"/>
            <a:headEnd/>
            <a:tailEnd/>
          </a:ln>
        </p:spPr>
        <p:txBody>
          <a:bodyPr wrap="none">
            <a:spAutoFit/>
          </a:bodyPr>
          <a:lstStyle/>
          <a:p>
            <a:r>
              <a:rPr lang="en-US" sz="1000" dirty="0" err="1" smtClean="0">
                <a:latin typeface="Calibri" pitchFamily="34" charset="0"/>
              </a:rPr>
              <a:t>Oorlogsmonumenten</a:t>
            </a:r>
            <a:endParaRPr lang="nl-NL" sz="1000" dirty="0">
              <a:latin typeface="Calibri" pitchFamily="34" charset="0"/>
            </a:endParaRPr>
          </a:p>
        </p:txBody>
      </p:sp>
      <p:sp>
        <p:nvSpPr>
          <p:cNvPr id="64" name="Tekstvak 12"/>
          <p:cNvSpPr txBox="1">
            <a:spLocks noChangeArrowheads="1"/>
          </p:cNvSpPr>
          <p:nvPr/>
        </p:nvSpPr>
        <p:spPr bwMode="auto">
          <a:xfrm>
            <a:off x="1403648" y="5085184"/>
            <a:ext cx="665567" cy="246221"/>
          </a:xfrm>
          <a:prstGeom prst="rect">
            <a:avLst/>
          </a:prstGeom>
          <a:noFill/>
          <a:ln w="9525">
            <a:noFill/>
            <a:miter lim="800000"/>
            <a:headEnd/>
            <a:tailEnd/>
          </a:ln>
        </p:spPr>
        <p:txBody>
          <a:bodyPr wrap="none">
            <a:spAutoFit/>
          </a:bodyPr>
          <a:lstStyle/>
          <a:p>
            <a:r>
              <a:rPr lang="en-US" sz="1000" dirty="0" err="1" smtClean="0">
                <a:latin typeface="Calibri" pitchFamily="34" charset="0"/>
              </a:rPr>
              <a:t>Nai</a:t>
            </a:r>
            <a:r>
              <a:rPr lang="en-US" sz="1000" dirty="0" smtClean="0">
                <a:latin typeface="Calibri" pitchFamily="34" charset="0"/>
              </a:rPr>
              <a:t> </a:t>
            </a:r>
            <a:r>
              <a:rPr lang="en-US" sz="1000" dirty="0" err="1" smtClean="0">
                <a:latin typeface="Calibri" pitchFamily="34" charset="0"/>
              </a:rPr>
              <a:t>Layar</a:t>
            </a:r>
            <a:endParaRPr lang="nl-NL" sz="1000" dirty="0">
              <a:latin typeface="Calibri" pitchFamily="34" charset="0"/>
            </a:endParaRPr>
          </a:p>
        </p:txBody>
      </p:sp>
      <p:sp>
        <p:nvSpPr>
          <p:cNvPr id="65" name="Tekstvak 12"/>
          <p:cNvSpPr txBox="1">
            <a:spLocks noChangeArrowheads="1"/>
          </p:cNvSpPr>
          <p:nvPr/>
        </p:nvSpPr>
        <p:spPr bwMode="auto">
          <a:xfrm>
            <a:off x="3851920" y="5301208"/>
            <a:ext cx="1217000" cy="246221"/>
          </a:xfrm>
          <a:prstGeom prst="rect">
            <a:avLst/>
          </a:prstGeom>
          <a:noFill/>
          <a:ln w="9525">
            <a:noFill/>
            <a:miter lim="800000"/>
            <a:headEnd/>
            <a:tailEnd/>
          </a:ln>
        </p:spPr>
        <p:txBody>
          <a:bodyPr wrap="none">
            <a:spAutoFit/>
          </a:bodyPr>
          <a:lstStyle/>
          <a:p>
            <a:r>
              <a:rPr lang="en-US" sz="1000" dirty="0" err="1" smtClean="0">
                <a:latin typeface="Calibri" pitchFamily="34" charset="0"/>
              </a:rPr>
              <a:t>Aziatische</a:t>
            </a:r>
            <a:r>
              <a:rPr lang="en-US" sz="1000" dirty="0" smtClean="0">
                <a:latin typeface="Calibri" pitchFamily="34" charset="0"/>
              </a:rPr>
              <a:t> </a:t>
            </a:r>
            <a:r>
              <a:rPr lang="en-US" sz="1000" dirty="0" err="1" smtClean="0">
                <a:latin typeface="Calibri" pitchFamily="34" charset="0"/>
              </a:rPr>
              <a:t>keramiek</a:t>
            </a:r>
            <a:endParaRPr lang="nl-NL" sz="1000" dirty="0">
              <a:latin typeface="Calibri" pitchFamily="34" charset="0"/>
            </a:endParaRPr>
          </a:p>
        </p:txBody>
      </p:sp>
      <p:sp>
        <p:nvSpPr>
          <p:cNvPr id="66" name="Tekstvak 12"/>
          <p:cNvSpPr txBox="1">
            <a:spLocks noChangeArrowheads="1"/>
          </p:cNvSpPr>
          <p:nvPr/>
        </p:nvSpPr>
        <p:spPr bwMode="auto">
          <a:xfrm>
            <a:off x="2051720" y="5013176"/>
            <a:ext cx="1401346" cy="246221"/>
          </a:xfrm>
          <a:prstGeom prst="rect">
            <a:avLst/>
          </a:prstGeom>
          <a:noFill/>
          <a:ln w="9525">
            <a:noFill/>
            <a:miter lim="800000"/>
            <a:headEnd/>
            <a:tailEnd/>
          </a:ln>
        </p:spPr>
        <p:txBody>
          <a:bodyPr wrap="none">
            <a:spAutoFit/>
          </a:bodyPr>
          <a:lstStyle/>
          <a:p>
            <a:r>
              <a:rPr lang="en-US" sz="1000" dirty="0" smtClean="0">
                <a:latin typeface="Calibri" pitchFamily="34" charset="0"/>
              </a:rPr>
              <a:t>Amersfoort op de </a:t>
            </a:r>
            <a:r>
              <a:rPr lang="en-US" sz="1000" dirty="0" err="1" smtClean="0">
                <a:latin typeface="Calibri" pitchFamily="34" charset="0"/>
              </a:rPr>
              <a:t>kaart</a:t>
            </a:r>
            <a:endParaRPr lang="nl-NL" sz="1000" dirty="0">
              <a:latin typeface="Calibri" pitchFamily="34" charset="0"/>
            </a:endParaRPr>
          </a:p>
        </p:txBody>
      </p:sp>
      <p:sp>
        <p:nvSpPr>
          <p:cNvPr id="67" name="Tekstvak 12"/>
          <p:cNvSpPr txBox="1">
            <a:spLocks noChangeArrowheads="1"/>
          </p:cNvSpPr>
          <p:nvPr/>
        </p:nvSpPr>
        <p:spPr bwMode="auto">
          <a:xfrm>
            <a:off x="3851920" y="5085184"/>
            <a:ext cx="1040670" cy="246221"/>
          </a:xfrm>
          <a:prstGeom prst="rect">
            <a:avLst/>
          </a:prstGeom>
          <a:noFill/>
          <a:ln w="9525">
            <a:noFill/>
            <a:miter lim="800000"/>
            <a:headEnd/>
            <a:tailEnd/>
          </a:ln>
        </p:spPr>
        <p:txBody>
          <a:bodyPr wrap="none">
            <a:spAutoFit/>
          </a:bodyPr>
          <a:lstStyle/>
          <a:p>
            <a:r>
              <a:rPr lang="en-US" sz="1000" dirty="0" err="1" smtClean="0">
                <a:latin typeface="Calibri" pitchFamily="34" charset="0"/>
              </a:rPr>
              <a:t>Fryske</a:t>
            </a:r>
            <a:r>
              <a:rPr lang="en-US" sz="1000" dirty="0" smtClean="0">
                <a:latin typeface="Calibri" pitchFamily="34" charset="0"/>
              </a:rPr>
              <a:t> </a:t>
            </a:r>
            <a:r>
              <a:rPr lang="en-US" sz="1000" dirty="0" err="1" smtClean="0">
                <a:latin typeface="Calibri" pitchFamily="34" charset="0"/>
              </a:rPr>
              <a:t>literatuur</a:t>
            </a:r>
            <a:endParaRPr lang="nl-NL" sz="1000" dirty="0">
              <a:latin typeface="Calibri" pitchFamily="34" charset="0"/>
            </a:endParaRPr>
          </a:p>
        </p:txBody>
      </p:sp>
      <p:sp>
        <p:nvSpPr>
          <p:cNvPr id="68" name="Tekstvak 12"/>
          <p:cNvSpPr txBox="1">
            <a:spLocks noChangeArrowheads="1"/>
          </p:cNvSpPr>
          <p:nvPr/>
        </p:nvSpPr>
        <p:spPr bwMode="auto">
          <a:xfrm>
            <a:off x="2555776" y="4653136"/>
            <a:ext cx="888385" cy="246221"/>
          </a:xfrm>
          <a:prstGeom prst="rect">
            <a:avLst/>
          </a:prstGeom>
          <a:noFill/>
          <a:ln w="9525">
            <a:noFill/>
            <a:miter lim="800000"/>
            <a:headEnd/>
            <a:tailEnd/>
          </a:ln>
        </p:spPr>
        <p:txBody>
          <a:bodyPr wrap="none">
            <a:spAutoFit/>
          </a:bodyPr>
          <a:lstStyle/>
          <a:p>
            <a:r>
              <a:rPr lang="en-US" sz="1000" dirty="0" smtClean="0">
                <a:latin typeface="Calibri" pitchFamily="34" charset="0"/>
              </a:rPr>
              <a:t>If then is now</a:t>
            </a:r>
            <a:endParaRPr lang="nl-NL" sz="1000" dirty="0">
              <a:latin typeface="Calibri" pitchFamily="34" charset="0"/>
            </a:endParaRPr>
          </a:p>
        </p:txBody>
      </p:sp>
      <p:sp>
        <p:nvSpPr>
          <p:cNvPr id="69" name="Tekstvak 11"/>
          <p:cNvSpPr txBox="1">
            <a:spLocks noChangeArrowheads="1"/>
          </p:cNvSpPr>
          <p:nvPr/>
        </p:nvSpPr>
        <p:spPr bwMode="auto">
          <a:xfrm>
            <a:off x="899592" y="3212976"/>
            <a:ext cx="1476686" cy="246221"/>
          </a:xfrm>
          <a:prstGeom prst="rect">
            <a:avLst/>
          </a:prstGeom>
          <a:noFill/>
          <a:ln w="9525">
            <a:noFill/>
            <a:miter lim="800000"/>
            <a:headEnd/>
            <a:tailEnd/>
          </a:ln>
        </p:spPr>
        <p:txBody>
          <a:bodyPr wrap="none">
            <a:spAutoFit/>
          </a:bodyPr>
          <a:lstStyle/>
          <a:p>
            <a:r>
              <a:rPr lang="en-US" sz="1000" dirty="0" smtClean="0">
                <a:latin typeface="Calibri" pitchFamily="34" charset="0"/>
              </a:rPr>
              <a:t>Lexicon </a:t>
            </a:r>
            <a:r>
              <a:rPr lang="en-US" sz="1000" dirty="0" err="1" smtClean="0">
                <a:latin typeface="Calibri" pitchFamily="34" charset="0"/>
              </a:rPr>
              <a:t>Haagse</a:t>
            </a:r>
            <a:r>
              <a:rPr lang="en-US" sz="1000" dirty="0" smtClean="0">
                <a:latin typeface="Calibri" pitchFamily="34" charset="0"/>
              </a:rPr>
              <a:t> </a:t>
            </a:r>
            <a:r>
              <a:rPr lang="en-US" sz="1000" dirty="0" err="1" smtClean="0">
                <a:latin typeface="Calibri" pitchFamily="34" charset="0"/>
              </a:rPr>
              <a:t>Schilders</a:t>
            </a:r>
            <a:endParaRPr lang="nl-NL" sz="1000" dirty="0">
              <a:latin typeface="Calibri" pitchFamily="34" charset="0"/>
            </a:endParaRPr>
          </a:p>
        </p:txBody>
      </p:sp>
      <p:sp>
        <p:nvSpPr>
          <p:cNvPr id="70" name="Tekstvak 37"/>
          <p:cNvSpPr txBox="1">
            <a:spLocks noChangeArrowheads="1"/>
          </p:cNvSpPr>
          <p:nvPr/>
        </p:nvSpPr>
        <p:spPr bwMode="auto">
          <a:xfrm>
            <a:off x="4171504" y="4077072"/>
            <a:ext cx="544512" cy="246063"/>
          </a:xfrm>
          <a:prstGeom prst="rect">
            <a:avLst/>
          </a:prstGeom>
          <a:noFill/>
          <a:ln w="9525">
            <a:noFill/>
            <a:miter lim="800000"/>
            <a:headEnd/>
            <a:tailEnd/>
          </a:ln>
        </p:spPr>
        <p:txBody>
          <a:bodyPr wrap="none">
            <a:spAutoFit/>
          </a:bodyPr>
          <a:lstStyle/>
          <a:p>
            <a:r>
              <a:rPr lang="en-US" sz="1000" dirty="0" err="1">
                <a:latin typeface="Calibri" pitchFamily="34" charset="0"/>
              </a:rPr>
              <a:t>Picarta</a:t>
            </a:r>
            <a:endParaRPr lang="nl-NL" sz="1000" dirty="0">
              <a:latin typeface="Calibri" pitchFamily="34" charset="0"/>
            </a:endParaRPr>
          </a:p>
        </p:txBody>
      </p:sp>
    </p:spTree>
    <p:extLst>
      <p:ext uri="{BB962C8B-B14F-4D97-AF65-F5344CB8AC3E}">
        <p14:creationId xmlns:p14="http://schemas.microsoft.com/office/powerpoint/2010/main" val="3275800458"/>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612205" y="1672927"/>
            <a:ext cx="7992243" cy="4420369"/>
          </a:xfrm>
          <a:prstGeom prst="rect">
            <a:avLst/>
          </a:prstGeom>
          <a:noFill/>
          <a:ln w="9525">
            <a:noFill/>
            <a:miter lim="800000"/>
            <a:headEnd/>
            <a:tailEnd/>
          </a:ln>
        </p:spPr>
        <p:txBody>
          <a:bodyPr lIns="92075" tIns="46038" rIns="92075" bIns="46038"/>
          <a:lstStyle/>
          <a:p>
            <a:pPr algn="ctr">
              <a:spcBef>
                <a:spcPct val="20000"/>
              </a:spcBef>
            </a:pPr>
            <a:r>
              <a:rPr lang="nl-NL" sz="2400" dirty="0"/>
              <a:t>De huidige aanpak voor het samenvoegen en gezamenlijk presenteren van digitaal erfgoed is </a:t>
            </a:r>
            <a:r>
              <a:rPr lang="nl-NL" sz="2400" b="1" dirty="0"/>
              <a:t>inefficiënt</a:t>
            </a:r>
            <a:r>
              <a:rPr lang="nl-NL" sz="2400" dirty="0"/>
              <a:t>, leidt tot </a:t>
            </a:r>
            <a:r>
              <a:rPr lang="nl-NL" sz="2400" b="1" dirty="0"/>
              <a:t>ongewenste duplicatie </a:t>
            </a:r>
            <a:r>
              <a:rPr lang="nl-NL" sz="2400" dirty="0"/>
              <a:t>van inspanningen en investeringen en levert te </a:t>
            </a:r>
            <a:r>
              <a:rPr lang="nl-NL" sz="2400" b="1" dirty="0"/>
              <a:t>weinig meerwaarde voor de eindgebruikers</a:t>
            </a:r>
            <a:r>
              <a:rPr lang="nl-NL" sz="2400" dirty="0"/>
              <a:t>. </a:t>
            </a:r>
          </a:p>
          <a:p>
            <a:pPr algn="ctr">
              <a:spcBef>
                <a:spcPct val="20000"/>
              </a:spcBef>
            </a:pPr>
            <a:endParaRPr lang="en-US" sz="2400" i="1" dirty="0" smtClean="0">
              <a:latin typeface="Verdana" pitchFamily="34" charset="0"/>
              <a:ea typeface="Verdana" pitchFamily="34" charset="0"/>
              <a:cs typeface="Verdana" pitchFamily="34" charset="0"/>
            </a:endParaRPr>
          </a:p>
          <a:p>
            <a:pPr algn="ctr">
              <a:spcBef>
                <a:spcPct val="20000"/>
              </a:spcBef>
            </a:pPr>
            <a:r>
              <a:rPr lang="en-US" sz="2400" i="1" dirty="0" smtClean="0">
                <a:latin typeface="Verdana" pitchFamily="34" charset="0"/>
                <a:ea typeface="Verdana" pitchFamily="34" charset="0"/>
                <a:cs typeface="Verdana" pitchFamily="34" charset="0"/>
              </a:rPr>
              <a:t>Position paper </a:t>
            </a:r>
            <a:r>
              <a:rPr lang="en-US" sz="2400" i="1" dirty="0" err="1" smtClean="0">
                <a:latin typeface="Verdana" pitchFamily="34" charset="0"/>
                <a:ea typeface="Verdana" pitchFamily="34" charset="0"/>
                <a:cs typeface="Verdana" pitchFamily="34" charset="0"/>
              </a:rPr>
              <a:t>Aggregatie</a:t>
            </a:r>
            <a:r>
              <a:rPr lang="en-US" sz="2400" i="1" dirty="0" smtClean="0">
                <a:latin typeface="Verdana" pitchFamily="34" charset="0"/>
                <a:ea typeface="Verdana" pitchFamily="34" charset="0"/>
                <a:cs typeface="Verdana" pitchFamily="34" charset="0"/>
              </a:rPr>
              <a:t>, NDE, 2016</a:t>
            </a:r>
            <a:endParaRPr lang="en-US" sz="2400" i="1" dirty="0">
              <a:latin typeface="Verdana" pitchFamily="34" charset="0"/>
              <a:ea typeface="Verdana" pitchFamily="34" charset="0"/>
              <a:cs typeface="Verdana" pitchFamily="34" charset="0"/>
            </a:endParaRPr>
          </a:p>
        </p:txBody>
      </p:sp>
      <p:pic>
        <p:nvPicPr>
          <p:cNvPr id="5"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Tree>
    <p:extLst>
      <p:ext uri="{BB962C8B-B14F-4D97-AF65-F5344CB8AC3E}">
        <p14:creationId xmlns:p14="http://schemas.microsoft.com/office/powerpoint/2010/main" val="653775535"/>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216346" y="1412776"/>
            <a:ext cx="8820150" cy="4968156"/>
          </a:xfrm>
          <a:prstGeom prst="rect">
            <a:avLst/>
          </a:prstGeom>
          <a:noFill/>
          <a:ln w="9525">
            <a:noFill/>
            <a:miter lim="800000"/>
            <a:headEnd/>
            <a:tailEnd/>
          </a:ln>
        </p:spPr>
        <p:txBody>
          <a:bodyPr lIns="92075" tIns="46038" rIns="92075" bIns="46038">
            <a:spAutoFit/>
          </a:bodyPr>
          <a:lstStyle/>
          <a:p>
            <a:pPr>
              <a:lnSpc>
                <a:spcPct val="90000"/>
              </a:lnSpc>
            </a:pPr>
            <a:r>
              <a:rPr lang="nl-NL" sz="1600" b="1" dirty="0" smtClean="0">
                <a:latin typeface="Verdana" pitchFamily="34" charset="0"/>
                <a:ea typeface="Verdana" pitchFamily="34" charset="0"/>
                <a:cs typeface="Verdana" pitchFamily="34" charset="0"/>
              </a:rPr>
              <a:t>Knelpunten voor </a:t>
            </a:r>
            <a:r>
              <a:rPr lang="nl-NL" sz="1600" b="1" dirty="0">
                <a:latin typeface="Verdana" pitchFamily="34" charset="0"/>
                <a:ea typeface="Verdana" pitchFamily="34" charset="0"/>
                <a:cs typeface="Verdana" pitchFamily="34" charset="0"/>
              </a:rPr>
              <a:t>het publiek:</a:t>
            </a:r>
          </a:p>
          <a:p>
            <a:pPr>
              <a:lnSpc>
                <a:spcPct val="90000"/>
              </a:lnSpc>
            </a:pPr>
            <a:endParaRPr lang="nl-NL" sz="1600" dirty="0">
              <a:latin typeface="Verdana" pitchFamily="34" charset="0"/>
              <a:ea typeface="Verdana" pitchFamily="34" charset="0"/>
              <a:cs typeface="Verdana" pitchFamily="34" charset="0"/>
            </a:endParaRPr>
          </a:p>
          <a:p>
            <a:pPr lvl="1">
              <a:lnSpc>
                <a:spcPct val="90000"/>
              </a:lnSpc>
            </a:pPr>
            <a:r>
              <a:rPr lang="en-US" sz="1600" dirty="0" err="1" smtClean="0">
                <a:latin typeface="Verdana" pitchFamily="34" charset="0"/>
                <a:ea typeface="Verdana" pitchFamily="34" charset="0"/>
                <a:cs typeface="Verdana" pitchFamily="34" charset="0"/>
              </a:rPr>
              <a:t>Groeiend</a:t>
            </a:r>
            <a:r>
              <a:rPr lang="en-US" sz="1600" dirty="0" smtClean="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aanbod</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maar</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weinig</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samenhang</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vaak</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ook</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niet</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binnen</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een</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instelling</a:t>
            </a:r>
            <a:r>
              <a:rPr lang="en-US" sz="1600" dirty="0" smtClean="0">
                <a:latin typeface="Verdana" pitchFamily="34" charset="0"/>
                <a:ea typeface="Verdana" pitchFamily="34" charset="0"/>
                <a:cs typeface="Verdana" pitchFamily="34" charset="0"/>
              </a:rPr>
              <a:t>)</a:t>
            </a:r>
          </a:p>
          <a:p>
            <a:pPr lvl="1">
              <a:lnSpc>
                <a:spcPct val="90000"/>
              </a:lnSpc>
            </a:pPr>
            <a:endParaRPr lang="en-GB" sz="1600" dirty="0" smtClean="0">
              <a:latin typeface="Verdana" pitchFamily="34" charset="0"/>
              <a:ea typeface="Verdana" pitchFamily="34" charset="0"/>
              <a:cs typeface="Verdana" pitchFamily="34" charset="0"/>
            </a:endParaRPr>
          </a:p>
          <a:p>
            <a:pPr lvl="1">
              <a:lnSpc>
                <a:spcPct val="90000"/>
              </a:lnSpc>
            </a:pPr>
            <a:r>
              <a:rPr lang="en-GB" sz="1600" dirty="0" err="1" smtClean="0">
                <a:latin typeface="Verdana" pitchFamily="34" charset="0"/>
                <a:ea typeface="Verdana" pitchFamily="34" charset="0"/>
                <a:cs typeface="Verdana" pitchFamily="34" charset="0"/>
              </a:rPr>
              <a:t>Digitalisering</a:t>
            </a:r>
            <a:r>
              <a:rPr lang="en-GB" sz="1600" dirty="0" smtClean="0">
                <a:latin typeface="Verdana" pitchFamily="34" charset="0"/>
                <a:ea typeface="Verdana" pitchFamily="34" charset="0"/>
                <a:cs typeface="Verdana" pitchFamily="34" charset="0"/>
              </a:rPr>
              <a:t>  is </a:t>
            </a:r>
            <a:r>
              <a:rPr lang="en-GB" sz="1600" dirty="0" err="1" smtClean="0">
                <a:latin typeface="Verdana" pitchFamily="34" charset="0"/>
                <a:ea typeface="Verdana" pitchFamily="34" charset="0"/>
                <a:cs typeface="Verdana" pitchFamily="34" charset="0"/>
              </a:rPr>
              <a:t>vaak</a:t>
            </a:r>
            <a:r>
              <a:rPr lang="en-GB" sz="1600" dirty="0" smtClean="0">
                <a:latin typeface="Verdana" pitchFamily="34" charset="0"/>
                <a:ea typeface="Verdana" pitchFamily="34" charset="0"/>
                <a:cs typeface="Verdana" pitchFamily="34" charset="0"/>
              </a:rPr>
              <a:t> </a:t>
            </a:r>
            <a:r>
              <a:rPr lang="en-GB" sz="1600" dirty="0" err="1" smtClean="0">
                <a:latin typeface="Verdana" pitchFamily="34" charset="0"/>
                <a:ea typeface="Verdana" pitchFamily="34" charset="0"/>
                <a:cs typeface="Verdana" pitchFamily="34" charset="0"/>
              </a:rPr>
              <a:t>aanbodgericht</a:t>
            </a:r>
            <a:r>
              <a:rPr lang="en-GB" sz="1600" dirty="0" smtClean="0">
                <a:latin typeface="Verdana" pitchFamily="34" charset="0"/>
                <a:ea typeface="Verdana" pitchFamily="34" charset="0"/>
                <a:cs typeface="Verdana" pitchFamily="34" charset="0"/>
              </a:rPr>
              <a:t> (</a:t>
            </a:r>
            <a:r>
              <a:rPr lang="en-GB" sz="1600" dirty="0" err="1" smtClean="0">
                <a:latin typeface="Verdana" pitchFamily="34" charset="0"/>
                <a:ea typeface="Verdana" pitchFamily="34" charset="0"/>
                <a:cs typeface="Verdana" pitchFamily="34" charset="0"/>
              </a:rPr>
              <a:t>ter</a:t>
            </a:r>
            <a:r>
              <a:rPr lang="en-GB" sz="1600" dirty="0" smtClean="0">
                <a:latin typeface="Verdana" pitchFamily="34" charset="0"/>
                <a:ea typeface="Verdana" pitchFamily="34" charset="0"/>
                <a:cs typeface="Verdana" pitchFamily="34" charset="0"/>
              </a:rPr>
              <a:t> </a:t>
            </a:r>
            <a:r>
              <a:rPr lang="en-GB" sz="1600" dirty="0" err="1" smtClean="0">
                <a:latin typeface="Verdana" pitchFamily="34" charset="0"/>
                <a:ea typeface="Verdana" pitchFamily="34" charset="0"/>
                <a:cs typeface="Verdana" pitchFamily="34" charset="0"/>
              </a:rPr>
              <a:t>profilering</a:t>
            </a:r>
            <a:r>
              <a:rPr lang="en-GB" sz="1600" dirty="0" smtClean="0">
                <a:latin typeface="Verdana" pitchFamily="34" charset="0"/>
                <a:ea typeface="Verdana" pitchFamily="34" charset="0"/>
                <a:cs typeface="Verdana" pitchFamily="34" charset="0"/>
              </a:rPr>
              <a:t> van </a:t>
            </a:r>
            <a:r>
              <a:rPr lang="en-GB" sz="1600" dirty="0" err="1" smtClean="0">
                <a:latin typeface="Verdana" pitchFamily="34" charset="0"/>
                <a:ea typeface="Verdana" pitchFamily="34" charset="0"/>
                <a:cs typeface="Verdana" pitchFamily="34" charset="0"/>
              </a:rPr>
              <a:t>collectie</a:t>
            </a:r>
            <a:r>
              <a:rPr lang="en-GB" sz="1600" dirty="0" smtClean="0">
                <a:latin typeface="Verdana" pitchFamily="34" charset="0"/>
                <a:ea typeface="Verdana" pitchFamily="34" charset="0"/>
                <a:cs typeface="Verdana" pitchFamily="34" charset="0"/>
              </a:rPr>
              <a:t> en </a:t>
            </a:r>
            <a:r>
              <a:rPr lang="en-GB" sz="1600" dirty="0" err="1" smtClean="0">
                <a:latin typeface="Verdana" pitchFamily="34" charset="0"/>
                <a:ea typeface="Verdana" pitchFamily="34" charset="0"/>
                <a:cs typeface="Verdana" pitchFamily="34" charset="0"/>
              </a:rPr>
              <a:t>instelling</a:t>
            </a:r>
            <a:r>
              <a:rPr lang="en-GB" sz="1600" dirty="0" smtClean="0">
                <a:latin typeface="Verdana" pitchFamily="34" charset="0"/>
                <a:ea typeface="Verdana" pitchFamily="34" charset="0"/>
                <a:cs typeface="Verdana" pitchFamily="34" charset="0"/>
              </a:rPr>
              <a:t>)</a:t>
            </a:r>
          </a:p>
          <a:p>
            <a:pPr>
              <a:lnSpc>
                <a:spcPct val="90000"/>
              </a:lnSpc>
            </a:pPr>
            <a:endParaRPr lang="nl-NL" sz="1600" dirty="0">
              <a:latin typeface="Verdana" pitchFamily="34" charset="0"/>
              <a:ea typeface="Verdana" pitchFamily="34" charset="0"/>
              <a:cs typeface="Verdana" pitchFamily="34" charset="0"/>
            </a:endParaRPr>
          </a:p>
          <a:p>
            <a:pPr>
              <a:lnSpc>
                <a:spcPct val="90000"/>
              </a:lnSpc>
            </a:pPr>
            <a:r>
              <a:rPr lang="nl-NL" sz="1600" b="1" dirty="0" smtClean="0">
                <a:latin typeface="Verdana" pitchFamily="34" charset="0"/>
                <a:ea typeface="Verdana" pitchFamily="34" charset="0"/>
                <a:cs typeface="Verdana" pitchFamily="34" charset="0"/>
              </a:rPr>
              <a:t>Knelpunten voor </a:t>
            </a:r>
            <a:r>
              <a:rPr lang="nl-NL" sz="1600" b="1" dirty="0">
                <a:latin typeface="Verdana" pitchFamily="34" charset="0"/>
                <a:ea typeface="Verdana" pitchFamily="34" charset="0"/>
                <a:cs typeface="Verdana" pitchFamily="34" charset="0"/>
              </a:rPr>
              <a:t>de </a:t>
            </a:r>
            <a:r>
              <a:rPr lang="nl-NL" sz="1600" b="1" dirty="0" smtClean="0">
                <a:latin typeface="Verdana" pitchFamily="34" charset="0"/>
                <a:ea typeface="Verdana" pitchFamily="34" charset="0"/>
                <a:cs typeface="Verdana" pitchFamily="34" charset="0"/>
              </a:rPr>
              <a:t>digitaliserende instellingen:</a:t>
            </a:r>
            <a:endParaRPr lang="nl-NL" sz="1600" b="1" dirty="0">
              <a:latin typeface="Verdana" pitchFamily="34" charset="0"/>
              <a:ea typeface="Verdana" pitchFamily="34" charset="0"/>
              <a:cs typeface="Verdana" pitchFamily="34" charset="0"/>
            </a:endParaRPr>
          </a:p>
          <a:p>
            <a:pPr>
              <a:lnSpc>
                <a:spcPct val="90000"/>
              </a:lnSpc>
            </a:pPr>
            <a:endParaRPr lang="nl-NL" sz="1600" dirty="0">
              <a:latin typeface="Verdana" pitchFamily="34" charset="0"/>
              <a:ea typeface="Verdana" pitchFamily="34" charset="0"/>
              <a:cs typeface="Verdana" pitchFamily="34" charset="0"/>
            </a:endParaRPr>
          </a:p>
          <a:p>
            <a:pPr lvl="1">
              <a:lnSpc>
                <a:spcPct val="90000"/>
              </a:lnSpc>
            </a:pPr>
            <a:r>
              <a:rPr lang="en-US" sz="1600" dirty="0" err="1">
                <a:latin typeface="Verdana" pitchFamily="34" charset="0"/>
                <a:ea typeface="Verdana" pitchFamily="34" charset="0"/>
                <a:cs typeface="Verdana" pitchFamily="34" charset="0"/>
              </a:rPr>
              <a:t>Achterstanden</a:t>
            </a:r>
            <a:r>
              <a:rPr lang="en-US" sz="1600" dirty="0">
                <a:latin typeface="Verdana" pitchFamily="34" charset="0"/>
                <a:ea typeface="Verdana" pitchFamily="34" charset="0"/>
                <a:cs typeface="Verdana" pitchFamily="34" charset="0"/>
              </a:rPr>
              <a:t> met </a:t>
            </a:r>
            <a:r>
              <a:rPr lang="en-US" sz="1600" dirty="0" err="1">
                <a:latin typeface="Verdana" pitchFamily="34" charset="0"/>
                <a:ea typeface="Verdana" pitchFamily="34" charset="0"/>
                <a:cs typeface="Verdana" pitchFamily="34" charset="0"/>
              </a:rPr>
              <a:t>ontsluiting</a:t>
            </a:r>
            <a:r>
              <a:rPr lang="en-US" sz="1600" dirty="0">
                <a:latin typeface="Verdana" pitchFamily="34" charset="0"/>
                <a:ea typeface="Verdana" pitchFamily="34" charset="0"/>
                <a:cs typeface="Verdana" pitchFamily="34" charset="0"/>
              </a:rPr>
              <a:t> van </a:t>
            </a:r>
            <a:r>
              <a:rPr lang="en-US" sz="1600" dirty="0" err="1">
                <a:latin typeface="Verdana" pitchFamily="34" charset="0"/>
                <a:ea typeface="Verdana" pitchFamily="34" charset="0"/>
                <a:cs typeface="Verdana" pitchFamily="34" charset="0"/>
              </a:rPr>
              <a:t>collecties</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vertraging</a:t>
            </a:r>
            <a:r>
              <a:rPr lang="en-US" sz="1600" dirty="0">
                <a:latin typeface="Verdana" pitchFamily="34" charset="0"/>
                <a:ea typeface="Verdana" pitchFamily="34" charset="0"/>
                <a:cs typeface="Verdana" pitchFamily="34" charset="0"/>
              </a:rPr>
              <a:t> van </a:t>
            </a:r>
            <a:r>
              <a:rPr lang="en-US" sz="1600" dirty="0" err="1">
                <a:latin typeface="Verdana" pitchFamily="34" charset="0"/>
                <a:ea typeface="Verdana" pitchFamily="34" charset="0"/>
                <a:cs typeface="Verdana" pitchFamily="34" charset="0"/>
              </a:rPr>
              <a:t>innovatie</a:t>
            </a:r>
            <a:endParaRPr lang="en-US" sz="1600" dirty="0">
              <a:latin typeface="Verdana" pitchFamily="34" charset="0"/>
              <a:ea typeface="Verdana" pitchFamily="34" charset="0"/>
              <a:cs typeface="Verdana" pitchFamily="34" charset="0"/>
            </a:endParaRPr>
          </a:p>
          <a:p>
            <a:pPr lvl="1">
              <a:lnSpc>
                <a:spcPct val="90000"/>
              </a:lnSpc>
            </a:pPr>
            <a:endParaRPr lang="en-US" sz="1600" dirty="0">
              <a:latin typeface="Verdana" pitchFamily="34" charset="0"/>
              <a:ea typeface="Verdana" pitchFamily="34" charset="0"/>
              <a:cs typeface="Verdana" pitchFamily="34" charset="0"/>
            </a:endParaRPr>
          </a:p>
          <a:p>
            <a:pPr lvl="1">
              <a:lnSpc>
                <a:spcPct val="90000"/>
              </a:lnSpc>
            </a:pPr>
            <a:r>
              <a:rPr lang="en-US" sz="1600" dirty="0" err="1">
                <a:latin typeface="Verdana" pitchFamily="34" charset="0"/>
                <a:ea typeface="Verdana" pitchFamily="34" charset="0"/>
                <a:cs typeface="Verdana" pitchFamily="34" charset="0"/>
              </a:rPr>
              <a:t>Specialistische</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kennis</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nodig</a:t>
            </a:r>
            <a:r>
              <a:rPr lang="en-US" sz="1600" dirty="0">
                <a:latin typeface="Verdana" pitchFamily="34" charset="0"/>
                <a:ea typeface="Verdana" pitchFamily="34" charset="0"/>
                <a:cs typeface="Verdana" pitchFamily="34" charset="0"/>
              </a:rPr>
              <a:t> / s</a:t>
            </a:r>
            <a:r>
              <a:rPr lang="nl-NL" sz="1600" dirty="0" err="1">
                <a:latin typeface="Verdana" pitchFamily="34" charset="0"/>
                <a:ea typeface="Verdana" pitchFamily="34" charset="0"/>
                <a:cs typeface="Verdana" pitchFamily="34" charset="0"/>
              </a:rPr>
              <a:t>teile</a:t>
            </a:r>
            <a:r>
              <a:rPr lang="nl-NL" sz="1600" dirty="0">
                <a:latin typeface="Verdana" pitchFamily="34" charset="0"/>
                <a:ea typeface="Verdana" pitchFamily="34" charset="0"/>
                <a:cs typeface="Verdana" pitchFamily="34" charset="0"/>
              </a:rPr>
              <a:t> </a:t>
            </a:r>
            <a:r>
              <a:rPr lang="nl-NL" sz="1600" dirty="0" smtClean="0">
                <a:latin typeface="Verdana" pitchFamily="34" charset="0"/>
                <a:ea typeface="Verdana" pitchFamily="34" charset="0"/>
                <a:cs typeface="Verdana" pitchFamily="34" charset="0"/>
              </a:rPr>
              <a:t>leercurve (bijv. gebruiksmogelijkheden)</a:t>
            </a:r>
            <a:endParaRPr lang="nl-NL" sz="1600" dirty="0">
              <a:latin typeface="Verdana" pitchFamily="34" charset="0"/>
              <a:ea typeface="Verdana" pitchFamily="34" charset="0"/>
              <a:cs typeface="Verdana" pitchFamily="34" charset="0"/>
            </a:endParaRPr>
          </a:p>
          <a:p>
            <a:pPr lvl="1">
              <a:lnSpc>
                <a:spcPct val="90000"/>
              </a:lnSpc>
            </a:pPr>
            <a:endParaRPr lang="nl-NL" sz="1600" dirty="0">
              <a:latin typeface="Verdana" pitchFamily="34" charset="0"/>
              <a:ea typeface="Verdana" pitchFamily="34" charset="0"/>
              <a:cs typeface="Verdana" pitchFamily="34" charset="0"/>
            </a:endParaRPr>
          </a:p>
          <a:p>
            <a:pPr lvl="1">
              <a:lnSpc>
                <a:spcPct val="90000"/>
              </a:lnSpc>
            </a:pPr>
            <a:r>
              <a:rPr lang="en-US" sz="1600" dirty="0" err="1">
                <a:latin typeface="Verdana" pitchFamily="34" charset="0"/>
                <a:ea typeface="Verdana" pitchFamily="34" charset="0"/>
                <a:cs typeface="Verdana" pitchFamily="34" charset="0"/>
              </a:rPr>
              <a:t>Structurele</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voortzetting</a:t>
            </a:r>
            <a:r>
              <a:rPr lang="en-US" sz="1600" dirty="0">
                <a:latin typeface="Verdana" pitchFamily="34" charset="0"/>
                <a:ea typeface="Verdana" pitchFamily="34" charset="0"/>
                <a:cs typeface="Verdana" pitchFamily="34" charset="0"/>
              </a:rPr>
              <a:t> van </a:t>
            </a:r>
            <a:r>
              <a:rPr lang="en-US" sz="1600" dirty="0" err="1">
                <a:latin typeface="Verdana" pitchFamily="34" charset="0"/>
                <a:ea typeface="Verdana" pitchFamily="34" charset="0"/>
                <a:cs typeface="Verdana" pitchFamily="34" charset="0"/>
              </a:rPr>
              <a:t>een</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nieuwe</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dienst</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vaak</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problematisch</a:t>
            </a:r>
            <a:endParaRPr lang="en-US" sz="1600" dirty="0">
              <a:latin typeface="Verdana" pitchFamily="34" charset="0"/>
              <a:ea typeface="Verdana" pitchFamily="34" charset="0"/>
              <a:cs typeface="Verdana" pitchFamily="34" charset="0"/>
            </a:endParaRPr>
          </a:p>
          <a:p>
            <a:pPr lvl="1">
              <a:lnSpc>
                <a:spcPct val="90000"/>
              </a:lnSpc>
            </a:pPr>
            <a:endParaRPr lang="nl-NL" sz="1600" dirty="0">
              <a:latin typeface="Verdana" pitchFamily="34" charset="0"/>
              <a:ea typeface="Verdana" pitchFamily="34" charset="0"/>
              <a:cs typeface="Verdana" pitchFamily="34" charset="0"/>
            </a:endParaRPr>
          </a:p>
          <a:p>
            <a:pPr>
              <a:lnSpc>
                <a:spcPct val="90000"/>
              </a:lnSpc>
            </a:pPr>
            <a:r>
              <a:rPr lang="nl-NL" sz="1600" b="1" dirty="0" smtClean="0">
                <a:latin typeface="Verdana" pitchFamily="34" charset="0"/>
                <a:ea typeface="Verdana" pitchFamily="34" charset="0"/>
                <a:cs typeface="Verdana" pitchFamily="34" charset="0"/>
              </a:rPr>
              <a:t>Knelpunten voor </a:t>
            </a:r>
            <a:r>
              <a:rPr lang="nl-NL" sz="1600" b="1" dirty="0">
                <a:latin typeface="Verdana" pitchFamily="34" charset="0"/>
                <a:ea typeface="Verdana" pitchFamily="34" charset="0"/>
                <a:cs typeface="Verdana" pitchFamily="34" charset="0"/>
              </a:rPr>
              <a:t>de erfgoedsector als geheel:</a:t>
            </a:r>
          </a:p>
          <a:p>
            <a:pPr>
              <a:lnSpc>
                <a:spcPct val="90000"/>
              </a:lnSpc>
            </a:pPr>
            <a:endParaRPr lang="nl-NL" sz="1600" dirty="0">
              <a:latin typeface="Verdana" pitchFamily="34" charset="0"/>
              <a:ea typeface="Verdana" pitchFamily="34" charset="0"/>
              <a:cs typeface="Verdana" pitchFamily="34" charset="0"/>
            </a:endParaRPr>
          </a:p>
          <a:p>
            <a:pPr lvl="1">
              <a:lnSpc>
                <a:spcPct val="90000"/>
              </a:lnSpc>
            </a:pPr>
            <a:r>
              <a:rPr lang="nl-NL" sz="1600" dirty="0" smtClean="0">
                <a:latin typeface="Verdana" pitchFamily="34" charset="0"/>
                <a:ea typeface="Verdana" pitchFamily="34" charset="0"/>
                <a:cs typeface="Verdana" pitchFamily="34" charset="0"/>
              </a:rPr>
              <a:t>Samenwerking </a:t>
            </a:r>
            <a:r>
              <a:rPr lang="nl-NL" sz="1600" dirty="0">
                <a:latin typeface="Verdana" pitchFamily="34" charset="0"/>
                <a:ea typeface="Verdana" pitchFamily="34" charset="0"/>
                <a:cs typeface="Verdana" pitchFamily="34" charset="0"/>
              </a:rPr>
              <a:t>wordt bemoeilijkt door tradities en cultuurverschillen </a:t>
            </a:r>
          </a:p>
          <a:p>
            <a:pPr lvl="1">
              <a:lnSpc>
                <a:spcPct val="90000"/>
              </a:lnSpc>
            </a:pPr>
            <a:endParaRPr lang="nl-NL" sz="1600" dirty="0">
              <a:latin typeface="Verdana" pitchFamily="34" charset="0"/>
              <a:ea typeface="Verdana" pitchFamily="34" charset="0"/>
              <a:cs typeface="Verdana" pitchFamily="34" charset="0"/>
            </a:endParaRPr>
          </a:p>
          <a:p>
            <a:pPr lvl="1">
              <a:lnSpc>
                <a:spcPct val="90000"/>
              </a:lnSpc>
            </a:pPr>
            <a:r>
              <a:rPr lang="en-US" sz="1600" dirty="0" err="1">
                <a:latin typeface="Verdana" pitchFamily="34" charset="0"/>
                <a:ea typeface="Verdana" pitchFamily="34" charset="0"/>
                <a:cs typeface="Verdana" pitchFamily="34" charset="0"/>
              </a:rPr>
              <a:t>Veel</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digitaal</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materiaal</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komt</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niet</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beschikbaar</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voor</a:t>
            </a:r>
            <a:r>
              <a:rPr lang="en-US" sz="1600" dirty="0">
                <a:latin typeface="Verdana" pitchFamily="34" charset="0"/>
                <a:ea typeface="Verdana" pitchFamily="34" charset="0"/>
                <a:cs typeface="Verdana" pitchFamily="34" charset="0"/>
              </a:rPr>
              <a:t> </a:t>
            </a:r>
            <a:r>
              <a:rPr lang="en-US" sz="1600" dirty="0" err="1">
                <a:latin typeface="Verdana" pitchFamily="34" charset="0"/>
                <a:ea typeface="Verdana" pitchFamily="34" charset="0"/>
                <a:cs typeface="Verdana" pitchFamily="34" charset="0"/>
              </a:rPr>
              <a:t>gebruik</a:t>
            </a:r>
            <a:r>
              <a:rPr lang="en-US" sz="1600" dirty="0">
                <a:latin typeface="Verdana" pitchFamily="34" charset="0"/>
                <a:ea typeface="Verdana" pitchFamily="34" charset="0"/>
                <a:cs typeface="Verdana" pitchFamily="34" charset="0"/>
              </a:rPr>
              <a:t> door </a:t>
            </a:r>
            <a:r>
              <a:rPr lang="en-US" sz="1600" dirty="0" err="1" smtClean="0">
                <a:latin typeface="Verdana" pitchFamily="34" charset="0"/>
                <a:ea typeface="Verdana" pitchFamily="34" charset="0"/>
                <a:cs typeface="Verdana" pitchFamily="34" charset="0"/>
              </a:rPr>
              <a:t>bezoekers</a:t>
            </a:r>
            <a:endParaRPr lang="en-US" sz="1600" dirty="0" smtClean="0">
              <a:latin typeface="Verdana" pitchFamily="34" charset="0"/>
              <a:ea typeface="Verdana" pitchFamily="34" charset="0"/>
              <a:cs typeface="Verdana" pitchFamily="34" charset="0"/>
            </a:endParaRPr>
          </a:p>
          <a:p>
            <a:pPr lvl="1">
              <a:lnSpc>
                <a:spcPct val="90000"/>
              </a:lnSpc>
            </a:pPr>
            <a:r>
              <a:rPr lang="en-US" sz="1600" dirty="0" smtClean="0">
                <a:latin typeface="Verdana" pitchFamily="34" charset="0"/>
                <a:ea typeface="Verdana" pitchFamily="34" charset="0"/>
                <a:cs typeface="Verdana" pitchFamily="34" charset="0"/>
              </a:rPr>
              <a:t/>
            </a:r>
            <a:br>
              <a:rPr lang="en-US" sz="1600" dirty="0" smtClean="0">
                <a:latin typeface="Verdana" pitchFamily="34" charset="0"/>
                <a:ea typeface="Verdana" pitchFamily="34" charset="0"/>
                <a:cs typeface="Verdana" pitchFamily="34" charset="0"/>
              </a:rPr>
            </a:br>
            <a:r>
              <a:rPr lang="en-US" sz="1600" dirty="0" err="1" smtClean="0">
                <a:latin typeface="Verdana" pitchFamily="34" charset="0"/>
                <a:ea typeface="Verdana" pitchFamily="34" charset="0"/>
                <a:cs typeface="Verdana" pitchFamily="34" charset="0"/>
              </a:rPr>
              <a:t>Beleidskader</a:t>
            </a:r>
            <a:r>
              <a:rPr lang="en-US" sz="1600" dirty="0" smtClean="0">
                <a:latin typeface="Verdana" pitchFamily="34" charset="0"/>
                <a:ea typeface="Verdana" pitchFamily="34" charset="0"/>
                <a:cs typeface="Verdana" pitchFamily="34" charset="0"/>
              </a:rPr>
              <a:t> is </a:t>
            </a:r>
            <a:r>
              <a:rPr lang="en-US" sz="1600" dirty="0" err="1" smtClean="0">
                <a:latin typeface="Verdana" pitchFamily="34" charset="0"/>
                <a:ea typeface="Verdana" pitchFamily="34" charset="0"/>
                <a:cs typeface="Verdana" pitchFamily="34" charset="0"/>
              </a:rPr>
              <a:t>niet</a:t>
            </a:r>
            <a:r>
              <a:rPr lang="en-US" sz="1600" dirty="0" smtClean="0">
                <a:latin typeface="Verdana" pitchFamily="34" charset="0"/>
                <a:ea typeface="Verdana" pitchFamily="34" charset="0"/>
                <a:cs typeface="Verdana" pitchFamily="34" charset="0"/>
              </a:rPr>
              <a:t> </a:t>
            </a:r>
            <a:r>
              <a:rPr lang="en-US" sz="1600" dirty="0" err="1" smtClean="0">
                <a:latin typeface="Verdana" pitchFamily="34" charset="0"/>
                <a:ea typeface="Verdana" pitchFamily="34" charset="0"/>
                <a:cs typeface="Verdana" pitchFamily="34" charset="0"/>
              </a:rPr>
              <a:t>aangepast</a:t>
            </a:r>
            <a:r>
              <a:rPr lang="en-US" sz="1600" dirty="0" smtClean="0">
                <a:latin typeface="Verdana" pitchFamily="34" charset="0"/>
                <a:ea typeface="Verdana" pitchFamily="34" charset="0"/>
                <a:cs typeface="Verdana" pitchFamily="34" charset="0"/>
              </a:rPr>
              <a:t> </a:t>
            </a:r>
            <a:r>
              <a:rPr lang="en-US" sz="1600" dirty="0" err="1" smtClean="0">
                <a:latin typeface="Verdana" pitchFamily="34" charset="0"/>
                <a:ea typeface="Verdana" pitchFamily="34" charset="0"/>
                <a:cs typeface="Verdana" pitchFamily="34" charset="0"/>
              </a:rPr>
              <a:t>aan</a:t>
            </a:r>
            <a:r>
              <a:rPr lang="en-US" sz="1600" dirty="0" smtClean="0">
                <a:latin typeface="Verdana" pitchFamily="34" charset="0"/>
                <a:ea typeface="Verdana" pitchFamily="34" charset="0"/>
                <a:cs typeface="Verdana" pitchFamily="34" charset="0"/>
              </a:rPr>
              <a:t> </a:t>
            </a:r>
            <a:r>
              <a:rPr lang="en-US" sz="1600" dirty="0" err="1" smtClean="0">
                <a:latin typeface="Verdana" pitchFamily="34" charset="0"/>
                <a:ea typeface="Verdana" pitchFamily="34" charset="0"/>
                <a:cs typeface="Verdana" pitchFamily="34" charset="0"/>
              </a:rPr>
              <a:t>digitale</a:t>
            </a:r>
            <a:r>
              <a:rPr lang="en-US" sz="1600" dirty="0" smtClean="0">
                <a:latin typeface="Verdana" pitchFamily="34" charset="0"/>
                <a:ea typeface="Verdana" pitchFamily="34" charset="0"/>
                <a:cs typeface="Verdana" pitchFamily="34" charset="0"/>
              </a:rPr>
              <a:t> </a:t>
            </a:r>
            <a:r>
              <a:rPr lang="en-US" sz="1600" dirty="0" err="1" smtClean="0">
                <a:latin typeface="Verdana" pitchFamily="34" charset="0"/>
                <a:ea typeface="Verdana" pitchFamily="34" charset="0"/>
                <a:cs typeface="Verdana" pitchFamily="34" charset="0"/>
              </a:rPr>
              <a:t>tijdperk</a:t>
            </a:r>
            <a:r>
              <a:rPr lang="en-US" sz="1600" dirty="0" smtClean="0">
                <a:latin typeface="Verdana" pitchFamily="34" charset="0"/>
                <a:ea typeface="Verdana" pitchFamily="34" charset="0"/>
                <a:cs typeface="Verdana" pitchFamily="34" charset="0"/>
              </a:rPr>
              <a:t> (</a:t>
            </a:r>
            <a:r>
              <a:rPr lang="en-US" sz="1600" dirty="0" err="1" smtClean="0">
                <a:latin typeface="Verdana" pitchFamily="34" charset="0"/>
                <a:ea typeface="Verdana" pitchFamily="34" charset="0"/>
                <a:cs typeface="Verdana" pitchFamily="34" charset="0"/>
              </a:rPr>
              <a:t>bijv</a:t>
            </a:r>
            <a:r>
              <a:rPr lang="en-US" sz="1600" dirty="0" smtClean="0">
                <a:latin typeface="Verdana" pitchFamily="34" charset="0"/>
                <a:ea typeface="Verdana" pitchFamily="34" charset="0"/>
                <a:cs typeface="Verdana" pitchFamily="34" charset="0"/>
              </a:rPr>
              <a:t>. </a:t>
            </a:r>
            <a:r>
              <a:rPr lang="en-US" sz="1600" dirty="0" err="1" smtClean="0">
                <a:latin typeface="Verdana" pitchFamily="34" charset="0"/>
                <a:ea typeface="Verdana" pitchFamily="34" charset="0"/>
                <a:cs typeface="Verdana" pitchFamily="34" charset="0"/>
              </a:rPr>
              <a:t>auteursrecht</a:t>
            </a:r>
            <a:r>
              <a:rPr lang="en-US" sz="1600" dirty="0" smtClean="0">
                <a:latin typeface="Verdana" pitchFamily="34" charset="0"/>
                <a:ea typeface="Verdana" pitchFamily="34" charset="0"/>
                <a:cs typeface="Verdana" pitchFamily="34" charset="0"/>
              </a:rPr>
              <a:t>)</a:t>
            </a:r>
            <a:endParaRPr lang="en-GB" sz="1600" dirty="0">
              <a:latin typeface="Verdana" pitchFamily="34" charset="0"/>
              <a:ea typeface="Verdana" pitchFamily="34" charset="0"/>
              <a:cs typeface="Verdana" pitchFamily="34" charset="0"/>
            </a:endParaRPr>
          </a:p>
        </p:txBody>
      </p:sp>
      <p:pic>
        <p:nvPicPr>
          <p:cNvPr id="7"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Tree>
    <p:extLst>
      <p:ext uri="{BB962C8B-B14F-4D97-AF65-F5344CB8AC3E}">
        <p14:creationId xmlns:p14="http://schemas.microsoft.com/office/powerpoint/2010/main" val="2219028466"/>
      </p:ext>
    </p:extLst>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266">
                                            <p:txEl>
                                              <p:pRg st="6" end="6"/>
                                            </p:txEl>
                                          </p:spTgt>
                                        </p:tgtEl>
                                        <p:attrNameLst>
                                          <p:attrName>style.visibility</p:attrName>
                                        </p:attrNameLst>
                                      </p:cBhvr>
                                      <p:to>
                                        <p:strVal val="visible"/>
                                      </p:to>
                                    </p:set>
                                    <p:animEffect transition="in" filter="wipe(left)">
                                      <p:cBhvr>
                                        <p:cTn id="7" dur="500"/>
                                        <p:tgtEl>
                                          <p:spTgt spid="11266">
                                            <p:txEl>
                                              <p:pRg st="6" end="6"/>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1266">
                                            <p:txEl>
                                              <p:pRg st="8" end="8"/>
                                            </p:txEl>
                                          </p:spTgt>
                                        </p:tgtEl>
                                        <p:attrNameLst>
                                          <p:attrName>style.visibility</p:attrName>
                                        </p:attrNameLst>
                                      </p:cBhvr>
                                      <p:to>
                                        <p:strVal val="visible"/>
                                      </p:to>
                                    </p:set>
                                    <p:animEffect transition="in" filter="wipe(left)">
                                      <p:cBhvr>
                                        <p:cTn id="10" dur="500"/>
                                        <p:tgtEl>
                                          <p:spTgt spid="11266">
                                            <p:txEl>
                                              <p:pRg st="8" end="8"/>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11266">
                                            <p:txEl>
                                              <p:pRg st="10" end="10"/>
                                            </p:txEl>
                                          </p:spTgt>
                                        </p:tgtEl>
                                        <p:attrNameLst>
                                          <p:attrName>style.visibility</p:attrName>
                                        </p:attrNameLst>
                                      </p:cBhvr>
                                      <p:to>
                                        <p:strVal val="visible"/>
                                      </p:to>
                                    </p:set>
                                    <p:animEffect transition="in" filter="wipe(left)">
                                      <p:cBhvr>
                                        <p:cTn id="13" dur="500"/>
                                        <p:tgtEl>
                                          <p:spTgt spid="11266">
                                            <p:txEl>
                                              <p:pRg st="10" end="10"/>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11266">
                                            <p:txEl>
                                              <p:pRg st="12" end="12"/>
                                            </p:txEl>
                                          </p:spTgt>
                                        </p:tgtEl>
                                        <p:attrNameLst>
                                          <p:attrName>style.visibility</p:attrName>
                                        </p:attrNameLst>
                                      </p:cBhvr>
                                      <p:to>
                                        <p:strVal val="visible"/>
                                      </p:to>
                                    </p:set>
                                    <p:animEffect transition="in" filter="wipe(left)">
                                      <p:cBhvr>
                                        <p:cTn id="16" dur="500"/>
                                        <p:tgtEl>
                                          <p:spTgt spid="11266">
                                            <p:txEl>
                                              <p:pRg st="12" end="1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1266">
                                            <p:txEl>
                                              <p:pRg st="14" end="14"/>
                                            </p:txEl>
                                          </p:spTgt>
                                        </p:tgtEl>
                                        <p:attrNameLst>
                                          <p:attrName>style.visibility</p:attrName>
                                        </p:attrNameLst>
                                      </p:cBhvr>
                                      <p:to>
                                        <p:strVal val="visible"/>
                                      </p:to>
                                    </p:set>
                                    <p:animEffect transition="in" filter="wipe(left)">
                                      <p:cBhvr>
                                        <p:cTn id="21" dur="500"/>
                                        <p:tgtEl>
                                          <p:spTgt spid="11266">
                                            <p:txEl>
                                              <p:pRg st="14" end="14"/>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11266">
                                            <p:txEl>
                                              <p:pRg st="16" end="16"/>
                                            </p:txEl>
                                          </p:spTgt>
                                        </p:tgtEl>
                                        <p:attrNameLst>
                                          <p:attrName>style.visibility</p:attrName>
                                        </p:attrNameLst>
                                      </p:cBhvr>
                                      <p:to>
                                        <p:strVal val="visible"/>
                                      </p:to>
                                    </p:set>
                                    <p:animEffect transition="in" filter="wipe(left)">
                                      <p:cBhvr>
                                        <p:cTn id="24" dur="500"/>
                                        <p:tgtEl>
                                          <p:spTgt spid="11266">
                                            <p:txEl>
                                              <p:pRg st="16" end="16"/>
                                            </p:txEl>
                                          </p:spTgt>
                                        </p:tgtEl>
                                      </p:cBhvr>
                                    </p:animEffect>
                                  </p:childTnLst>
                                </p:cTn>
                              </p:par>
                              <p:par>
                                <p:cTn id="25" presetID="22" presetClass="entr" presetSubtype="8" fill="hold" nodeType="withEffect">
                                  <p:stCondLst>
                                    <p:cond delay="0"/>
                                  </p:stCondLst>
                                  <p:childTnLst>
                                    <p:set>
                                      <p:cBhvr>
                                        <p:cTn id="26" dur="1" fill="hold">
                                          <p:stCondLst>
                                            <p:cond delay="0"/>
                                          </p:stCondLst>
                                        </p:cTn>
                                        <p:tgtEl>
                                          <p:spTgt spid="11266">
                                            <p:txEl>
                                              <p:pRg st="18" end="18"/>
                                            </p:txEl>
                                          </p:spTgt>
                                        </p:tgtEl>
                                        <p:attrNameLst>
                                          <p:attrName>style.visibility</p:attrName>
                                        </p:attrNameLst>
                                      </p:cBhvr>
                                      <p:to>
                                        <p:strVal val="visible"/>
                                      </p:to>
                                    </p:set>
                                    <p:animEffect transition="in" filter="wipe(left)">
                                      <p:cBhvr>
                                        <p:cTn id="27" dur="500"/>
                                        <p:tgtEl>
                                          <p:spTgt spid="11266">
                                            <p:txEl>
                                              <p:pRg st="18" end="18"/>
                                            </p:txEl>
                                          </p:spTgt>
                                        </p:tgtEl>
                                      </p:cBhvr>
                                    </p:animEffect>
                                  </p:childTnLst>
                                </p:cTn>
                              </p:par>
                              <p:par>
                                <p:cTn id="28" presetID="22" presetClass="entr" presetSubtype="8" fill="hold" nodeType="withEffect">
                                  <p:stCondLst>
                                    <p:cond delay="0"/>
                                  </p:stCondLst>
                                  <p:childTnLst>
                                    <p:set>
                                      <p:cBhvr>
                                        <p:cTn id="29" dur="1" fill="hold">
                                          <p:stCondLst>
                                            <p:cond delay="0"/>
                                          </p:stCondLst>
                                        </p:cTn>
                                        <p:tgtEl>
                                          <p:spTgt spid="11266">
                                            <p:txEl>
                                              <p:pRg st="19" end="19"/>
                                            </p:txEl>
                                          </p:spTgt>
                                        </p:tgtEl>
                                        <p:attrNameLst>
                                          <p:attrName>style.visibility</p:attrName>
                                        </p:attrNameLst>
                                      </p:cBhvr>
                                      <p:to>
                                        <p:strVal val="visible"/>
                                      </p:to>
                                    </p:set>
                                    <p:animEffect transition="in" filter="wipe(left)">
                                      <p:cBhvr>
                                        <p:cTn id="30" dur="500"/>
                                        <p:tgtEl>
                                          <p:spTgt spid="11266">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pic>
        <p:nvPicPr>
          <p:cNvPr id="4" name="Picture 2" descr="C:\Users\wilbert\AppData\Local\Microsoft\Windows\Temporary Internet Files\Content.Outlook\OE0XHNRV\IMG_0027.PN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643186" y="1340768"/>
            <a:ext cx="3857625" cy="360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063968"/>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612205" y="1672927"/>
            <a:ext cx="7992243" cy="4420369"/>
          </a:xfrm>
          <a:prstGeom prst="rect">
            <a:avLst/>
          </a:prstGeom>
          <a:noFill/>
          <a:ln w="9525">
            <a:noFill/>
            <a:miter lim="800000"/>
            <a:headEnd/>
            <a:tailEnd/>
          </a:ln>
        </p:spPr>
        <p:txBody>
          <a:bodyPr lIns="92075" tIns="46038" rIns="92075" bIns="46038"/>
          <a:lstStyle/>
          <a:p>
            <a:pPr>
              <a:spcBef>
                <a:spcPct val="20000"/>
              </a:spcBef>
            </a:pPr>
            <a:endParaRPr lang="en-US" sz="2400" dirty="0">
              <a:latin typeface="Verdana" pitchFamily="34" charset="0"/>
              <a:ea typeface="Verdana" pitchFamily="34" charset="0"/>
              <a:cs typeface="Verdana" pitchFamily="34" charset="0"/>
            </a:endParaRPr>
          </a:p>
          <a:p>
            <a:pPr marL="342900" indent="-342900">
              <a:spcBef>
                <a:spcPct val="20000"/>
              </a:spcBef>
              <a:buFontTx/>
              <a:buAutoNum type="arabicPeriod"/>
            </a:pPr>
            <a:r>
              <a:rPr lang="en-US" sz="2400" dirty="0" err="1" smtClean="0">
                <a:solidFill>
                  <a:schemeClr val="bg1">
                    <a:lumMod val="85000"/>
                  </a:schemeClr>
                </a:solidFill>
                <a:latin typeface="Verdana" pitchFamily="34" charset="0"/>
                <a:ea typeface="Verdana" pitchFamily="34" charset="0"/>
                <a:cs typeface="Verdana" pitchFamily="34" charset="0"/>
              </a:rPr>
              <a:t>Speelveld</a:t>
            </a:r>
            <a:r>
              <a:rPr lang="en-US" sz="2400" dirty="0" smtClean="0">
                <a:solidFill>
                  <a:schemeClr val="bg1">
                    <a:lumMod val="85000"/>
                  </a:schemeClr>
                </a:solidFill>
                <a:latin typeface="Verdana" pitchFamily="34" charset="0"/>
                <a:ea typeface="Verdana" pitchFamily="34" charset="0"/>
                <a:cs typeface="Verdana" pitchFamily="34" charset="0"/>
              </a:rPr>
              <a:t> </a:t>
            </a:r>
            <a:r>
              <a:rPr lang="en-US" sz="2400" dirty="0" err="1" smtClean="0">
                <a:solidFill>
                  <a:schemeClr val="bg1">
                    <a:lumMod val="85000"/>
                  </a:schemeClr>
                </a:solidFill>
                <a:latin typeface="Verdana" pitchFamily="34" charset="0"/>
                <a:ea typeface="Verdana" pitchFamily="34" charset="0"/>
                <a:cs typeface="Verdana" pitchFamily="34" charset="0"/>
              </a:rPr>
              <a:t>digitaal</a:t>
            </a:r>
            <a:r>
              <a:rPr lang="en-US" sz="2400" dirty="0" smtClean="0">
                <a:solidFill>
                  <a:schemeClr val="bg1">
                    <a:lumMod val="85000"/>
                  </a:schemeClr>
                </a:solidFill>
                <a:latin typeface="Verdana" pitchFamily="34" charset="0"/>
                <a:ea typeface="Verdana" pitchFamily="34" charset="0"/>
                <a:cs typeface="Verdana" pitchFamily="34" charset="0"/>
              </a:rPr>
              <a:t> </a:t>
            </a:r>
            <a:r>
              <a:rPr lang="en-US" sz="2400" dirty="0" err="1" smtClean="0">
                <a:solidFill>
                  <a:schemeClr val="bg1">
                    <a:lumMod val="85000"/>
                  </a:schemeClr>
                </a:solidFill>
                <a:latin typeface="Verdana" pitchFamily="34" charset="0"/>
                <a:ea typeface="Verdana" pitchFamily="34" charset="0"/>
                <a:cs typeface="Verdana" pitchFamily="34" charset="0"/>
              </a:rPr>
              <a:t>erfgoed</a:t>
            </a:r>
            <a:r>
              <a:rPr lang="en-US" sz="2400" dirty="0" smtClean="0">
                <a:solidFill>
                  <a:schemeClr val="bg1">
                    <a:lumMod val="85000"/>
                  </a:schemeClr>
                </a:solidFill>
                <a:latin typeface="Verdana" pitchFamily="34" charset="0"/>
                <a:ea typeface="Verdana" pitchFamily="34" charset="0"/>
                <a:cs typeface="Verdana" pitchFamily="34" charset="0"/>
              </a:rPr>
              <a:t> </a:t>
            </a:r>
            <a:endParaRPr lang="en-US" sz="2400" dirty="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endParaRPr lang="en-US" sz="2400" dirty="0">
              <a:latin typeface="Verdana" pitchFamily="34" charset="0"/>
              <a:ea typeface="Verdana" pitchFamily="34" charset="0"/>
              <a:cs typeface="Verdana" pitchFamily="34" charset="0"/>
            </a:endParaRPr>
          </a:p>
          <a:p>
            <a:pPr marL="342900" indent="-342900">
              <a:spcBef>
                <a:spcPct val="20000"/>
              </a:spcBef>
              <a:buFontTx/>
              <a:buAutoNum type="arabicPeriod"/>
            </a:pPr>
            <a:r>
              <a:rPr lang="en-GB" sz="2400" dirty="0" err="1" smtClean="0">
                <a:solidFill>
                  <a:schemeClr val="bg1">
                    <a:lumMod val="85000"/>
                  </a:schemeClr>
                </a:solidFill>
                <a:latin typeface="Verdana" pitchFamily="34" charset="0"/>
                <a:ea typeface="Verdana" pitchFamily="34" charset="0"/>
                <a:cs typeface="Verdana" pitchFamily="34" charset="0"/>
              </a:rPr>
              <a:t>Knelpunten</a:t>
            </a:r>
            <a:r>
              <a:rPr lang="en-GB" sz="2400" dirty="0" smtClean="0">
                <a:solidFill>
                  <a:schemeClr val="bg1">
                    <a:lumMod val="85000"/>
                  </a:schemeClr>
                </a:solidFill>
                <a:latin typeface="Verdana" pitchFamily="34" charset="0"/>
                <a:ea typeface="Verdana" pitchFamily="34" charset="0"/>
                <a:cs typeface="Verdana" pitchFamily="34" charset="0"/>
              </a:rPr>
              <a:t> </a:t>
            </a:r>
            <a:r>
              <a:rPr lang="en-GB" sz="2400" dirty="0" err="1" smtClean="0">
                <a:solidFill>
                  <a:schemeClr val="bg1">
                    <a:lumMod val="85000"/>
                  </a:schemeClr>
                </a:solidFill>
                <a:latin typeface="Verdana" pitchFamily="34" charset="0"/>
                <a:ea typeface="Verdana" pitchFamily="34" charset="0"/>
                <a:cs typeface="Verdana" pitchFamily="34" charset="0"/>
              </a:rPr>
              <a:t>zoeken</a:t>
            </a:r>
            <a:r>
              <a:rPr lang="en-GB" sz="2400" dirty="0" smtClean="0">
                <a:solidFill>
                  <a:schemeClr val="bg1">
                    <a:lumMod val="85000"/>
                  </a:schemeClr>
                </a:solidFill>
                <a:latin typeface="Verdana" pitchFamily="34" charset="0"/>
                <a:ea typeface="Verdana" pitchFamily="34" charset="0"/>
                <a:cs typeface="Verdana" pitchFamily="34" charset="0"/>
              </a:rPr>
              <a:t> en </a:t>
            </a:r>
            <a:r>
              <a:rPr lang="en-GB" sz="2400" dirty="0" err="1" smtClean="0">
                <a:solidFill>
                  <a:schemeClr val="bg1">
                    <a:lumMod val="85000"/>
                  </a:schemeClr>
                </a:solidFill>
                <a:latin typeface="Verdana" pitchFamily="34" charset="0"/>
                <a:ea typeface="Verdana" pitchFamily="34" charset="0"/>
                <a:cs typeface="Verdana" pitchFamily="34" charset="0"/>
              </a:rPr>
              <a:t>vinden</a:t>
            </a:r>
            <a:endParaRPr lang="en-GB" sz="2400" dirty="0" smtClean="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endParaRPr lang="en-GB" sz="2400" dirty="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r>
              <a:rPr lang="en-GB" sz="2400" dirty="0" err="1" smtClean="0">
                <a:latin typeface="Verdana" pitchFamily="34" charset="0"/>
                <a:ea typeface="Verdana" pitchFamily="34" charset="0"/>
                <a:cs typeface="Verdana" pitchFamily="34" charset="0"/>
              </a:rPr>
              <a:t>Ontwikkelingen</a:t>
            </a:r>
            <a:endParaRPr lang="en-GB" sz="2400" dirty="0" smtClean="0">
              <a:latin typeface="Verdana" pitchFamily="34" charset="0"/>
              <a:ea typeface="Verdana" pitchFamily="34" charset="0"/>
              <a:cs typeface="Verdana" pitchFamily="34" charset="0"/>
            </a:endParaRPr>
          </a:p>
          <a:p>
            <a:pPr marL="342900" indent="-342900">
              <a:spcBef>
                <a:spcPct val="20000"/>
              </a:spcBef>
              <a:buFontTx/>
              <a:buAutoNum type="arabicPeriod"/>
            </a:pPr>
            <a:endParaRPr lang="en-GB" sz="2400" dirty="0" smtClean="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r>
              <a:rPr lang="en-GB" sz="2400" dirty="0" smtClean="0">
                <a:solidFill>
                  <a:schemeClr val="bg1">
                    <a:lumMod val="85000"/>
                  </a:schemeClr>
                </a:solidFill>
                <a:latin typeface="Verdana" pitchFamily="34" charset="0"/>
                <a:ea typeface="Verdana" pitchFamily="34" charset="0"/>
                <a:cs typeface="Verdana" pitchFamily="34" charset="0"/>
              </a:rPr>
              <a:t>Impact op ‘de </a:t>
            </a:r>
            <a:r>
              <a:rPr lang="en-GB" sz="2400" dirty="0" err="1" smtClean="0">
                <a:solidFill>
                  <a:schemeClr val="bg1">
                    <a:lumMod val="85000"/>
                  </a:schemeClr>
                </a:solidFill>
                <a:latin typeface="Verdana" pitchFamily="34" charset="0"/>
                <a:ea typeface="Verdana" pitchFamily="34" charset="0"/>
                <a:cs typeface="Verdana" pitchFamily="34" charset="0"/>
              </a:rPr>
              <a:t>werkvloer</a:t>
            </a:r>
            <a:r>
              <a:rPr lang="en-GB" sz="2400" dirty="0" smtClean="0">
                <a:solidFill>
                  <a:schemeClr val="bg1">
                    <a:lumMod val="85000"/>
                  </a:schemeClr>
                </a:solidFill>
                <a:latin typeface="Verdana" pitchFamily="34" charset="0"/>
                <a:ea typeface="Verdana" pitchFamily="34" charset="0"/>
                <a:cs typeface="Verdana" pitchFamily="34" charset="0"/>
              </a:rPr>
              <a:t>’ </a:t>
            </a:r>
            <a:endParaRPr lang="en-GB" sz="2400" dirty="0">
              <a:solidFill>
                <a:schemeClr val="bg1">
                  <a:lumMod val="85000"/>
                </a:schemeClr>
              </a:solidFill>
              <a:latin typeface="Verdana" pitchFamily="34" charset="0"/>
              <a:ea typeface="Verdana" pitchFamily="34" charset="0"/>
              <a:cs typeface="Verdana" pitchFamily="34" charset="0"/>
            </a:endParaRPr>
          </a:p>
        </p:txBody>
      </p:sp>
      <p:pic>
        <p:nvPicPr>
          <p:cNvPr id="5"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Tree>
    <p:extLst>
      <p:ext uri="{BB962C8B-B14F-4D97-AF65-F5344CB8AC3E}">
        <p14:creationId xmlns:p14="http://schemas.microsoft.com/office/powerpoint/2010/main" val="642553988"/>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5863" y="1001489"/>
            <a:ext cx="6448425" cy="4803775"/>
          </a:xfrm>
          <a:prstGeom prst="rect">
            <a:avLst/>
          </a:prstGeom>
          <a:noFill/>
          <a:ln w="12700">
            <a:noFill/>
            <a:miter lim="800000"/>
            <a:headEnd/>
            <a:tailEnd/>
          </a:ln>
        </p:spPr>
      </p:pic>
      <p:sp>
        <p:nvSpPr>
          <p:cNvPr id="32771" name="Rectangle 3"/>
          <p:cNvSpPr>
            <a:spLocks/>
          </p:cNvSpPr>
          <p:nvPr/>
        </p:nvSpPr>
        <p:spPr bwMode="auto">
          <a:xfrm>
            <a:off x="929258" y="5589240"/>
            <a:ext cx="6955110" cy="1169988"/>
          </a:xfrm>
          <a:prstGeom prst="rect">
            <a:avLst/>
          </a:prstGeom>
          <a:noFill/>
          <a:ln w="12700">
            <a:noFill/>
            <a:miter lim="800000"/>
            <a:headEnd/>
            <a:tailEnd/>
          </a:ln>
        </p:spPr>
        <p:txBody>
          <a:bodyPr lIns="0" tIns="0" rIns="0" bIns="0" anchor="ctr"/>
          <a:lstStyle/>
          <a:p>
            <a:pPr algn="ctr" defTabSz="642938"/>
            <a:r>
              <a:rPr lang="en-US" sz="2400" dirty="0">
                <a:latin typeface="Verdana" pitchFamily="34" charset="0"/>
                <a:ea typeface="Verdana" pitchFamily="34" charset="0"/>
                <a:cs typeface="Verdana" pitchFamily="34" charset="0"/>
                <a:sym typeface="Gill Sans" pitchFamily="26" charset="0"/>
              </a:rPr>
              <a:t>...het </a:t>
            </a:r>
            <a:r>
              <a:rPr lang="en-US" sz="2400" dirty="0" err="1" smtClean="0">
                <a:latin typeface="Verdana" pitchFamily="34" charset="0"/>
                <a:ea typeface="Verdana" pitchFamily="34" charset="0"/>
                <a:cs typeface="Verdana" pitchFamily="34" charset="0"/>
                <a:sym typeface="Gill Sans" pitchFamily="26" charset="0"/>
              </a:rPr>
              <a:t>gaat</a:t>
            </a:r>
            <a:r>
              <a:rPr lang="en-US" sz="2400" dirty="0" smtClean="0">
                <a:latin typeface="Verdana" pitchFamily="34" charset="0"/>
                <a:ea typeface="Verdana" pitchFamily="34" charset="0"/>
                <a:cs typeface="Verdana" pitchFamily="34" charset="0"/>
                <a:sym typeface="Gill Sans" pitchFamily="26" charset="0"/>
              </a:rPr>
              <a:t> </a:t>
            </a:r>
            <a:r>
              <a:rPr lang="en-US" sz="2400" dirty="0" err="1" smtClean="0">
                <a:latin typeface="Verdana" pitchFamily="34" charset="0"/>
                <a:ea typeface="Verdana" pitchFamily="34" charset="0"/>
                <a:cs typeface="Verdana" pitchFamily="34" charset="0"/>
                <a:sym typeface="Gill Sans" pitchFamily="26" charset="0"/>
              </a:rPr>
              <a:t>om</a:t>
            </a:r>
            <a:r>
              <a:rPr lang="en-US" sz="2400" dirty="0" smtClean="0">
                <a:latin typeface="Verdana" pitchFamily="34" charset="0"/>
                <a:ea typeface="Verdana" pitchFamily="34" charset="0"/>
                <a:cs typeface="Verdana" pitchFamily="34" charset="0"/>
                <a:sym typeface="Gill Sans" pitchFamily="26" charset="0"/>
              </a:rPr>
              <a:t> het </a:t>
            </a:r>
            <a:r>
              <a:rPr lang="en-US" sz="2400" dirty="0" err="1" smtClean="0">
                <a:latin typeface="Verdana" pitchFamily="34" charset="0"/>
                <a:ea typeface="Verdana" pitchFamily="34" charset="0"/>
                <a:cs typeface="Verdana" pitchFamily="34" charset="0"/>
                <a:sym typeface="Gill Sans" pitchFamily="26" charset="0"/>
              </a:rPr>
              <a:t>vinden</a:t>
            </a:r>
            <a:r>
              <a:rPr lang="en-US" sz="2400" dirty="0" smtClean="0">
                <a:latin typeface="Verdana" pitchFamily="34" charset="0"/>
                <a:ea typeface="Verdana" pitchFamily="34" charset="0"/>
                <a:cs typeface="Verdana" pitchFamily="34" charset="0"/>
                <a:sym typeface="Gill Sans" pitchFamily="26" charset="0"/>
              </a:rPr>
              <a:t> van de </a:t>
            </a:r>
            <a:r>
              <a:rPr lang="en-US" sz="2400" dirty="0" err="1" smtClean="0">
                <a:latin typeface="Verdana" pitchFamily="34" charset="0"/>
                <a:ea typeface="Verdana" pitchFamily="34" charset="0"/>
                <a:cs typeface="Verdana" pitchFamily="34" charset="0"/>
                <a:sym typeface="Gill Sans" pitchFamily="26" charset="0"/>
              </a:rPr>
              <a:t>aansluiting</a:t>
            </a:r>
            <a:r>
              <a:rPr lang="en-US" sz="2400" dirty="0" smtClean="0">
                <a:latin typeface="Verdana" pitchFamily="34" charset="0"/>
                <a:ea typeface="Verdana" pitchFamily="34" charset="0"/>
                <a:cs typeface="Verdana" pitchFamily="34" charset="0"/>
                <a:sym typeface="Gill Sans" pitchFamily="26" charset="0"/>
              </a:rPr>
              <a:t> </a:t>
            </a:r>
            <a:r>
              <a:rPr lang="en-US" sz="2400" dirty="0" err="1" smtClean="0">
                <a:latin typeface="Verdana" pitchFamily="34" charset="0"/>
                <a:ea typeface="Verdana" pitchFamily="34" charset="0"/>
                <a:cs typeface="Verdana" pitchFamily="34" charset="0"/>
                <a:sym typeface="Gill Sans" pitchFamily="26" charset="0"/>
              </a:rPr>
              <a:t>tussen</a:t>
            </a:r>
            <a:r>
              <a:rPr lang="en-US" sz="2400" dirty="0" smtClean="0">
                <a:latin typeface="Verdana" pitchFamily="34" charset="0"/>
                <a:ea typeface="Verdana" pitchFamily="34" charset="0"/>
                <a:cs typeface="Verdana" pitchFamily="34" charset="0"/>
                <a:sym typeface="Gill Sans" pitchFamily="26" charset="0"/>
              </a:rPr>
              <a:t> </a:t>
            </a:r>
            <a:r>
              <a:rPr lang="en-US" sz="2400" dirty="0" err="1" smtClean="0">
                <a:latin typeface="Verdana" pitchFamily="34" charset="0"/>
                <a:ea typeface="Verdana" pitchFamily="34" charset="0"/>
                <a:cs typeface="Verdana" pitchFamily="34" charset="0"/>
                <a:sym typeface="Gill Sans" pitchFamily="26" charset="0"/>
              </a:rPr>
              <a:t>vraag</a:t>
            </a:r>
            <a:r>
              <a:rPr lang="en-US" sz="2400" dirty="0" smtClean="0">
                <a:latin typeface="Verdana" pitchFamily="34" charset="0"/>
                <a:ea typeface="Verdana" pitchFamily="34" charset="0"/>
                <a:cs typeface="Verdana" pitchFamily="34" charset="0"/>
                <a:sym typeface="Gill Sans" pitchFamily="26" charset="0"/>
              </a:rPr>
              <a:t> en </a:t>
            </a:r>
            <a:r>
              <a:rPr lang="en-US" sz="2400" dirty="0" err="1" smtClean="0">
                <a:latin typeface="Verdana" pitchFamily="34" charset="0"/>
                <a:ea typeface="Verdana" pitchFamily="34" charset="0"/>
                <a:cs typeface="Verdana" pitchFamily="34" charset="0"/>
                <a:sym typeface="Gill Sans" pitchFamily="26" charset="0"/>
              </a:rPr>
              <a:t>aanbod</a:t>
            </a:r>
            <a:endParaRPr lang="en-US" sz="2400" dirty="0">
              <a:latin typeface="Verdana" pitchFamily="34" charset="0"/>
              <a:ea typeface="Verdana" pitchFamily="34" charset="0"/>
              <a:cs typeface="Verdana" pitchFamily="34" charset="0"/>
              <a:sym typeface="Gill Sans" pitchFamily="26" charset="0"/>
            </a:endParaRPr>
          </a:p>
        </p:txBody>
      </p:sp>
      <p:sp>
        <p:nvSpPr>
          <p:cNvPr id="32772" name="Tekstvak 4"/>
          <p:cNvSpPr txBox="1">
            <a:spLocks noChangeArrowheads="1"/>
          </p:cNvSpPr>
          <p:nvPr/>
        </p:nvSpPr>
        <p:spPr bwMode="auto">
          <a:xfrm rot="-5400000">
            <a:off x="6455726" y="4128851"/>
            <a:ext cx="4720780" cy="584775"/>
          </a:xfrm>
          <a:prstGeom prst="rect">
            <a:avLst/>
          </a:prstGeom>
          <a:noFill/>
          <a:ln w="9525">
            <a:noFill/>
            <a:miter lim="800000"/>
            <a:headEnd/>
            <a:tailEnd/>
          </a:ln>
        </p:spPr>
        <p:txBody>
          <a:bodyPr wrap="none">
            <a:spAutoFit/>
          </a:bodyPr>
          <a:lstStyle/>
          <a:p>
            <a:r>
              <a:rPr lang="en-US" sz="1600" dirty="0" err="1" smtClean="0">
                <a:latin typeface="Tahoma" pitchFamily="34" charset="0"/>
                <a:cs typeface="Tahoma" pitchFamily="34" charset="0"/>
              </a:rPr>
              <a:t>Bron</a:t>
            </a:r>
            <a:r>
              <a:rPr lang="en-US" sz="1600" dirty="0" smtClean="0">
                <a:latin typeface="Tahoma" pitchFamily="34" charset="0"/>
                <a:cs typeface="Tahoma" pitchFamily="34" charset="0"/>
              </a:rPr>
              <a:t>: Business </a:t>
            </a:r>
            <a:r>
              <a:rPr lang="en-US" sz="1600" dirty="0">
                <a:latin typeface="Tahoma" pitchFamily="34" charset="0"/>
                <a:cs typeface="Tahoma" pitchFamily="34" charset="0"/>
              </a:rPr>
              <a:t>Model </a:t>
            </a:r>
            <a:r>
              <a:rPr lang="en-US" sz="1600" dirty="0" err="1">
                <a:latin typeface="Tahoma" pitchFamily="34" charset="0"/>
                <a:cs typeface="Tahoma" pitchFamily="34" charset="0"/>
              </a:rPr>
              <a:t>Innovatie</a:t>
            </a:r>
            <a:r>
              <a:rPr lang="en-US" sz="1600" dirty="0">
                <a:latin typeface="Tahoma" pitchFamily="34" charset="0"/>
                <a:cs typeface="Tahoma" pitchFamily="34" charset="0"/>
              </a:rPr>
              <a:t> </a:t>
            </a:r>
            <a:r>
              <a:rPr lang="en-US" sz="1600" dirty="0" err="1">
                <a:latin typeface="Tahoma" pitchFamily="34" charset="0"/>
                <a:cs typeface="Tahoma" pitchFamily="34" charset="0"/>
              </a:rPr>
              <a:t>Cultureel</a:t>
            </a:r>
            <a:r>
              <a:rPr lang="en-US" sz="1600" dirty="0">
                <a:latin typeface="Tahoma" pitchFamily="34" charset="0"/>
                <a:cs typeface="Tahoma" pitchFamily="34" charset="0"/>
              </a:rPr>
              <a:t> </a:t>
            </a:r>
            <a:r>
              <a:rPr lang="en-US" sz="1600" dirty="0" err="1">
                <a:latin typeface="Tahoma" pitchFamily="34" charset="0"/>
                <a:cs typeface="Tahoma" pitchFamily="34" charset="0"/>
              </a:rPr>
              <a:t>Erfgoed</a:t>
            </a:r>
            <a:r>
              <a:rPr lang="en-US" sz="1600" dirty="0">
                <a:latin typeface="Tahoma" pitchFamily="34" charset="0"/>
                <a:cs typeface="Tahoma" pitchFamily="34" charset="0"/>
              </a:rPr>
              <a:t>,</a:t>
            </a:r>
          </a:p>
          <a:p>
            <a:r>
              <a:rPr lang="en-US" sz="1600" dirty="0">
                <a:latin typeface="Tahoma" pitchFamily="34" charset="0"/>
                <a:cs typeface="Tahoma" pitchFamily="34" charset="0"/>
              </a:rPr>
              <a:t> </a:t>
            </a:r>
            <a:r>
              <a:rPr lang="en-US" sz="1600" dirty="0" err="1">
                <a:latin typeface="Tahoma" pitchFamily="34" charset="0"/>
                <a:cs typeface="Tahoma" pitchFamily="34" charset="0"/>
              </a:rPr>
              <a:t>Kennisland</a:t>
            </a:r>
            <a:r>
              <a:rPr lang="en-US" sz="1600" dirty="0">
                <a:latin typeface="Tahoma" pitchFamily="34" charset="0"/>
                <a:cs typeface="Tahoma" pitchFamily="34" charset="0"/>
              </a:rPr>
              <a:t>/DEN, 2009</a:t>
            </a:r>
            <a:endParaRPr lang="nl-NL" sz="1600" dirty="0">
              <a:latin typeface="Tahoma" pitchFamily="34" charset="0"/>
              <a:cs typeface="Tahoma" pitchFamily="34" charset="0"/>
            </a:endParaRPr>
          </a:p>
        </p:txBody>
      </p:sp>
      <p:pic>
        <p:nvPicPr>
          <p:cNvPr id="7" name="Picture 1"/>
          <p:cNvPicPr>
            <a:picLocks noChangeAspect="1" noChangeArrowheads="1"/>
          </p:cNvPicPr>
          <p:nvPr/>
        </p:nvPicPr>
        <p:blipFill>
          <a:blip r:embed="rId4" cstate="print"/>
          <a:srcRect/>
          <a:stretch>
            <a:fillRect/>
          </a:stretch>
        </p:blipFill>
        <p:spPr bwMode="auto">
          <a:xfrm>
            <a:off x="0" y="-27384"/>
            <a:ext cx="9144000" cy="926592"/>
          </a:xfrm>
          <a:prstGeom prst="rect">
            <a:avLst/>
          </a:prstGeom>
          <a:noFill/>
          <a:ln w="9525">
            <a:noFill/>
            <a:miter lim="800000"/>
            <a:headEnd/>
            <a:tailEnd/>
          </a:ln>
        </p:spPr>
      </p:pic>
    </p:spTree>
    <p:extLst>
      <p:ext uri="{BB962C8B-B14F-4D97-AF65-F5344CB8AC3E}">
        <p14:creationId xmlns:p14="http://schemas.microsoft.com/office/powerpoint/2010/main" val="3854083683"/>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ChangeArrowheads="1"/>
          </p:cNvSpPr>
          <p:nvPr/>
        </p:nvSpPr>
        <p:spPr bwMode="auto">
          <a:xfrm>
            <a:off x="0" y="4903788"/>
            <a:ext cx="9144000" cy="0"/>
          </a:xfrm>
          <a:prstGeom prst="rect">
            <a:avLst/>
          </a:prstGeom>
          <a:noFill/>
          <a:ln w="9525" algn="ctr">
            <a:noFill/>
            <a:miter lim="800000"/>
            <a:headEnd/>
            <a:tailEnd/>
          </a:ln>
        </p:spPr>
        <p:txBody>
          <a:bodyPr wrap="none" anchor="ctr">
            <a:spAutoFit/>
          </a:bodyPr>
          <a:lstStyle/>
          <a:p>
            <a:endParaRPr lang="nl-NL"/>
          </a:p>
        </p:txBody>
      </p:sp>
      <p:pic>
        <p:nvPicPr>
          <p:cNvPr id="9"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pic>
        <p:nvPicPr>
          <p:cNvPr id="240642" name="Picture 2" descr="http://www.pro.europeana.eu/image/image_gallery?uuid=23f95160-da90-4dc5-98cc-868fc85f73db&amp;groupId=858566&amp;t=139108215052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7584" y="1628800"/>
            <a:ext cx="7560840" cy="5040560"/>
          </a:xfrm>
          <a:prstGeom prst="rect">
            <a:avLst/>
          </a:prstGeom>
          <a:noFill/>
        </p:spPr>
      </p:pic>
      <p:sp>
        <p:nvSpPr>
          <p:cNvPr id="8" name="Rectangle 2"/>
          <p:cNvSpPr txBox="1">
            <a:spLocks noChangeArrowheads="1"/>
          </p:cNvSpPr>
          <p:nvPr/>
        </p:nvSpPr>
        <p:spPr bwMode="auto">
          <a:xfrm>
            <a:off x="1" y="1108770"/>
            <a:ext cx="9144000" cy="520030"/>
          </a:xfrm>
          <a:prstGeom prst="rect">
            <a:avLst/>
          </a:prstGeom>
          <a:noFill/>
          <a:ln w="9525">
            <a:noFill/>
            <a:miter lim="800000"/>
            <a:headEnd/>
            <a:tailEnd/>
          </a:ln>
        </p:spPr>
        <p:txBody>
          <a:bodyPr anchor="ctr"/>
          <a:lstStyle/>
          <a:p>
            <a:pPr algn="ctr">
              <a:defRPr/>
            </a:pPr>
            <a:r>
              <a:rPr lang="en-GB" sz="2400" kern="0" dirty="0" smtClean="0">
                <a:latin typeface="Verdana" pitchFamily="34" charset="0"/>
                <a:ea typeface="Verdana" pitchFamily="34" charset="0"/>
                <a:cs typeface="Verdana" pitchFamily="34" charset="0"/>
              </a:rPr>
              <a:t>creators are consumers are creators are consumers are </a:t>
            </a:r>
            <a:r>
              <a:rPr lang="en-GB" sz="2400" kern="0" dirty="0" err="1" smtClean="0">
                <a:latin typeface="Verdana" pitchFamily="34" charset="0"/>
                <a:ea typeface="Verdana" pitchFamily="34" charset="0"/>
                <a:cs typeface="Verdana" pitchFamily="34" charset="0"/>
              </a:rPr>
              <a:t>cr</a:t>
            </a:r>
            <a:endParaRPr lang="nl-NL" sz="2400" kern="0" dirty="0">
              <a:latin typeface="Verdana" pitchFamily="34" charset="0"/>
              <a:ea typeface="Verdana" pitchFamily="34" charset="0"/>
              <a:cs typeface="Verdana" pitchFamily="34" charset="0"/>
            </a:endParaRPr>
          </a:p>
        </p:txBody>
      </p:sp>
      <p:sp>
        <p:nvSpPr>
          <p:cNvPr id="10" name="Rechthoek 6"/>
          <p:cNvSpPr>
            <a:spLocks noChangeArrowheads="1"/>
          </p:cNvSpPr>
          <p:nvPr/>
        </p:nvSpPr>
        <p:spPr bwMode="auto">
          <a:xfrm>
            <a:off x="7335492" y="6611779"/>
            <a:ext cx="1808508" cy="246221"/>
          </a:xfrm>
          <a:prstGeom prst="rect">
            <a:avLst/>
          </a:prstGeom>
          <a:noFill/>
          <a:ln w="9525">
            <a:noFill/>
            <a:miter lim="800000"/>
            <a:headEnd/>
            <a:tailEnd/>
          </a:ln>
        </p:spPr>
        <p:txBody>
          <a:bodyPr wrap="none">
            <a:spAutoFit/>
          </a:bodyPr>
          <a:lstStyle/>
          <a:p>
            <a:pPr algn="ctr" eaLnBrk="0" hangingPunct="0"/>
            <a:r>
              <a:rPr lang="en-US" sz="1000" b="1" dirty="0" smtClean="0">
                <a:latin typeface="Verdana" pitchFamily="34" charset="0"/>
                <a:ea typeface="Verdana" pitchFamily="34" charset="0"/>
                <a:cs typeface="Verdana" pitchFamily="34" charset="0"/>
              </a:rPr>
              <a:t>Source: </a:t>
            </a:r>
            <a:r>
              <a:rPr lang="en-US" sz="1000" b="1" dirty="0" err="1" smtClean="0">
                <a:latin typeface="Verdana" pitchFamily="34" charset="0"/>
                <a:ea typeface="Verdana" pitchFamily="34" charset="0"/>
                <a:cs typeface="Verdana" pitchFamily="34" charset="0"/>
              </a:rPr>
              <a:t>meSch</a:t>
            </a:r>
            <a:r>
              <a:rPr lang="en-US" sz="1000" b="1" dirty="0" smtClean="0">
                <a:latin typeface="Verdana" pitchFamily="34" charset="0"/>
                <a:ea typeface="Verdana" pitchFamily="34" charset="0"/>
                <a:cs typeface="Verdana" pitchFamily="34" charset="0"/>
              </a:rPr>
              <a:t> project</a:t>
            </a:r>
            <a:endParaRPr lang="en-GB" sz="1000" b="1"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925891164"/>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p:cNvSpPr>
            <a:spLocks noGrp="1"/>
          </p:cNvSpPr>
          <p:nvPr>
            <p:ph type="title"/>
          </p:nvPr>
        </p:nvSpPr>
        <p:spPr/>
        <p:txBody>
          <a:bodyPr/>
          <a:lstStyle/>
          <a:p>
            <a:pPr eaLnBrk="1" hangingPunct="1"/>
            <a:endParaRPr lang="nl-NL" smtClean="0"/>
          </a:p>
        </p:txBody>
      </p:sp>
      <p:sp>
        <p:nvSpPr>
          <p:cNvPr id="8195" name="Tijdelijke aanduiding voor inhoud 2"/>
          <p:cNvSpPr>
            <a:spLocks noGrp="1"/>
          </p:cNvSpPr>
          <p:nvPr>
            <p:ph idx="1"/>
          </p:nvPr>
        </p:nvSpPr>
        <p:spPr/>
        <p:txBody>
          <a:bodyPr/>
          <a:lstStyle/>
          <a:p>
            <a:pPr eaLnBrk="1" hangingPunct="1"/>
            <a:endParaRPr lang="nl-NL" smtClean="0"/>
          </a:p>
        </p:txBody>
      </p:sp>
      <p:pic>
        <p:nvPicPr>
          <p:cNvPr id="8196" name="Picture 2" descr="C:\Users\o022boe\APPDATA\LOCAL\TEMP\wzb8ea\OCW NDE Erfgoedsector Totaal V3.jpe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476945318"/>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pic>
        <p:nvPicPr>
          <p:cNvPr id="3" name="Afbeelding 2"/>
          <p:cNvPicPr>
            <a:picLocks noChangeAspect="1"/>
          </p:cNvPicPr>
          <p:nvPr/>
        </p:nvPicPr>
        <p:blipFill>
          <a:blip r:embed="rId4"/>
          <a:stretch>
            <a:fillRect/>
          </a:stretch>
        </p:blipFill>
        <p:spPr>
          <a:xfrm>
            <a:off x="213503" y="2060848"/>
            <a:ext cx="8902700" cy="3530600"/>
          </a:xfrm>
          <a:prstGeom prst="rect">
            <a:avLst/>
          </a:prstGeom>
        </p:spPr>
      </p:pic>
      <p:sp>
        <p:nvSpPr>
          <p:cNvPr id="4" name="Tekstvak 3"/>
          <p:cNvSpPr txBox="1"/>
          <p:nvPr/>
        </p:nvSpPr>
        <p:spPr>
          <a:xfrm>
            <a:off x="323528" y="1268760"/>
            <a:ext cx="8496944" cy="400110"/>
          </a:xfrm>
          <a:prstGeom prst="rect">
            <a:avLst/>
          </a:prstGeom>
          <a:noFill/>
        </p:spPr>
        <p:txBody>
          <a:bodyPr wrap="square" rtlCol="0">
            <a:spAutoFit/>
          </a:bodyPr>
          <a:lstStyle/>
          <a:p>
            <a:pPr algn="ctr"/>
            <a:r>
              <a:rPr lang="en-GB" sz="2000" b="1" dirty="0" err="1" smtClean="0">
                <a:latin typeface="Verdana"/>
                <a:cs typeface="Verdana"/>
              </a:rPr>
              <a:t>Thematische</a:t>
            </a:r>
            <a:r>
              <a:rPr lang="en-GB" sz="2000" b="1" dirty="0" smtClean="0">
                <a:latin typeface="Verdana"/>
                <a:cs typeface="Verdana"/>
              </a:rPr>
              <a:t> </a:t>
            </a:r>
            <a:r>
              <a:rPr lang="en-GB" sz="2000" b="1" dirty="0" err="1" smtClean="0">
                <a:latin typeface="Verdana"/>
                <a:cs typeface="Verdana"/>
              </a:rPr>
              <a:t>samenwerking</a:t>
            </a:r>
            <a:r>
              <a:rPr lang="en-GB" sz="2000" b="1" dirty="0" smtClean="0">
                <a:latin typeface="Verdana"/>
                <a:cs typeface="Verdana"/>
              </a:rPr>
              <a:t>: </a:t>
            </a:r>
            <a:r>
              <a:rPr lang="en-GB" sz="2000" b="1" dirty="0" err="1" smtClean="0">
                <a:latin typeface="Verdana"/>
                <a:cs typeface="Verdana"/>
              </a:rPr>
              <a:t>Netwerk</a:t>
            </a:r>
            <a:r>
              <a:rPr lang="en-GB" sz="2000" b="1" dirty="0" smtClean="0">
                <a:latin typeface="Verdana"/>
                <a:cs typeface="Verdana"/>
              </a:rPr>
              <a:t> </a:t>
            </a:r>
            <a:r>
              <a:rPr lang="en-GB" sz="2000" b="1" dirty="0" err="1" smtClean="0">
                <a:latin typeface="Verdana"/>
                <a:cs typeface="Verdana"/>
              </a:rPr>
              <a:t>Oorlogsbronnen</a:t>
            </a:r>
            <a:endParaRPr lang="en-GB" sz="2000" b="1" dirty="0">
              <a:latin typeface="Verdana"/>
              <a:cs typeface="Verdana"/>
            </a:endParaRPr>
          </a:p>
        </p:txBody>
      </p:sp>
    </p:spTree>
    <p:extLst>
      <p:ext uri="{BB962C8B-B14F-4D97-AF65-F5344CB8AC3E}">
        <p14:creationId xmlns:p14="http://schemas.microsoft.com/office/powerpoint/2010/main" val="875508948"/>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
        <p:nvSpPr>
          <p:cNvPr id="4" name="Tijdelijke aanduiding voor inhoud 3"/>
          <p:cNvSpPr>
            <a:spLocks noGrp="1"/>
          </p:cNvSpPr>
          <p:nvPr>
            <p:ph idx="1"/>
          </p:nvPr>
        </p:nvSpPr>
        <p:spPr/>
        <p:txBody>
          <a:bodyPr>
            <a:normAutofit/>
          </a:bodyPr>
          <a:lstStyle/>
          <a:p>
            <a:pPr marL="0" lvl="0" indent="0">
              <a:buNone/>
            </a:pPr>
            <a:r>
              <a:rPr lang="nl-NL" sz="2000" b="1" dirty="0" smtClean="0">
                <a:latin typeface="Verdana"/>
                <a:cs typeface="Verdana"/>
              </a:rPr>
              <a:t>Digitaal </a:t>
            </a:r>
            <a:r>
              <a:rPr lang="nl-NL" sz="2000" b="1" dirty="0" err="1" smtClean="0">
                <a:latin typeface="Verdana"/>
                <a:cs typeface="Verdana"/>
              </a:rPr>
              <a:t>Ergoed</a:t>
            </a:r>
            <a:r>
              <a:rPr lang="nl-NL" sz="2000" b="1" dirty="0" smtClean="0">
                <a:latin typeface="Verdana"/>
                <a:cs typeface="Verdana"/>
              </a:rPr>
              <a:t> Referentie Architectuur, OCW, 2016</a:t>
            </a:r>
          </a:p>
          <a:p>
            <a:pPr marL="0" lvl="0" indent="0">
              <a:buNone/>
            </a:pPr>
            <a:endParaRPr lang="nl-NL" sz="1700" dirty="0" smtClean="0">
              <a:latin typeface="Verdana"/>
              <a:cs typeface="Verdana"/>
            </a:endParaRPr>
          </a:p>
          <a:p>
            <a:pPr marL="0" lvl="0" indent="0">
              <a:buNone/>
            </a:pPr>
            <a:r>
              <a:rPr lang="nl-NL" sz="1700" dirty="0" smtClean="0">
                <a:latin typeface="Verdana"/>
                <a:cs typeface="Verdana"/>
              </a:rPr>
              <a:t>Principes</a:t>
            </a:r>
          </a:p>
          <a:p>
            <a:pPr marL="0" lvl="0" indent="0">
              <a:buNone/>
            </a:pPr>
            <a:endParaRPr lang="nl-NL" sz="1700" dirty="0">
              <a:latin typeface="Verdana"/>
              <a:cs typeface="Verdana"/>
            </a:endParaRPr>
          </a:p>
          <a:p>
            <a:pPr lvl="0">
              <a:buFont typeface="+mj-lt"/>
              <a:buAutoNum type="arabicPeriod"/>
            </a:pPr>
            <a:r>
              <a:rPr lang="nl-NL" sz="1700" dirty="0" smtClean="0">
                <a:latin typeface="Verdana"/>
                <a:cs typeface="Verdana"/>
              </a:rPr>
              <a:t>authenticiteit </a:t>
            </a:r>
            <a:r>
              <a:rPr lang="nl-NL" sz="1700" dirty="0">
                <a:latin typeface="Verdana"/>
                <a:cs typeface="Verdana"/>
              </a:rPr>
              <a:t>van erfgoedinformatie is duidelijk</a:t>
            </a:r>
          </a:p>
          <a:p>
            <a:pPr lvl="0">
              <a:buFont typeface="+mj-lt"/>
              <a:buAutoNum type="arabicPeriod"/>
            </a:pPr>
            <a:r>
              <a:rPr lang="nl-NL" sz="1700" dirty="0">
                <a:latin typeface="Verdana"/>
                <a:cs typeface="Verdana"/>
              </a:rPr>
              <a:t>beschikbaarheid van erfgoedinformatie is duidelijk</a:t>
            </a:r>
          </a:p>
          <a:p>
            <a:pPr lvl="0">
              <a:buFont typeface="+mj-lt"/>
              <a:buAutoNum type="arabicPeriod"/>
            </a:pPr>
            <a:r>
              <a:rPr lang="nl-NL" sz="1700" dirty="0">
                <a:latin typeface="Verdana"/>
                <a:cs typeface="Verdana"/>
              </a:rPr>
              <a:t>erfgoedinformatie is herkenbaar en wordt gebruiksvriendelijk aangeboden</a:t>
            </a:r>
          </a:p>
          <a:p>
            <a:pPr lvl="0">
              <a:buFont typeface="+mj-lt"/>
              <a:buAutoNum type="arabicPeriod"/>
            </a:pPr>
            <a:r>
              <a:rPr lang="nl-NL" sz="1700" dirty="0">
                <a:latin typeface="Verdana"/>
                <a:cs typeface="Verdana"/>
              </a:rPr>
              <a:t>erfgoedinformatie is eenduidige beschreven</a:t>
            </a:r>
          </a:p>
          <a:p>
            <a:pPr lvl="0">
              <a:buFont typeface="+mj-lt"/>
              <a:buAutoNum type="arabicPeriod"/>
            </a:pPr>
            <a:r>
              <a:rPr lang="nl-NL" sz="1700" dirty="0">
                <a:latin typeface="Verdana"/>
                <a:cs typeface="Verdana"/>
              </a:rPr>
              <a:t>erfgoedinformatie verwijst </a:t>
            </a:r>
          </a:p>
          <a:p>
            <a:pPr lvl="0">
              <a:buFont typeface="+mj-lt"/>
              <a:buAutoNum type="arabicPeriod"/>
            </a:pPr>
            <a:r>
              <a:rPr lang="nl-NL" sz="1700" dirty="0">
                <a:latin typeface="Verdana"/>
                <a:cs typeface="Verdana"/>
              </a:rPr>
              <a:t>erfgoedinformatie is </a:t>
            </a:r>
            <a:r>
              <a:rPr lang="nl-NL" sz="1700" dirty="0" err="1">
                <a:latin typeface="Verdana"/>
                <a:cs typeface="Verdana"/>
              </a:rPr>
              <a:t>verwijsbaar</a:t>
            </a:r>
            <a:endParaRPr lang="nl-NL" sz="1700" dirty="0">
              <a:latin typeface="Verdana"/>
              <a:cs typeface="Verdana"/>
            </a:endParaRPr>
          </a:p>
          <a:p>
            <a:endParaRPr lang="en-GB" dirty="0"/>
          </a:p>
        </p:txBody>
      </p:sp>
    </p:spTree>
    <p:extLst>
      <p:ext uri="{BB962C8B-B14F-4D97-AF65-F5344CB8AC3E}">
        <p14:creationId xmlns:p14="http://schemas.microsoft.com/office/powerpoint/2010/main" val="3804045602"/>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468313" y="1844824"/>
            <a:ext cx="8229600" cy="4884737"/>
          </a:xfrm>
        </p:spPr>
        <p:txBody>
          <a:bodyPr>
            <a:noAutofit/>
          </a:bodyPr>
          <a:lstStyle/>
          <a:p>
            <a:pPr>
              <a:buFontTx/>
              <a:buNone/>
            </a:pPr>
            <a:r>
              <a:rPr lang="nl-NL" sz="1800" dirty="0" smtClean="0">
                <a:latin typeface="Verdana" pitchFamily="34" charset="0"/>
                <a:ea typeface="Verdana" pitchFamily="34" charset="0"/>
                <a:cs typeface="Verdana" pitchFamily="34" charset="0"/>
              </a:rPr>
              <a:t>DE BASIS biedt minimale kwaliteitseisen voor: </a:t>
            </a:r>
          </a:p>
          <a:p>
            <a:pPr>
              <a:buFontTx/>
              <a:buNone/>
            </a:pPr>
            <a:endParaRPr lang="nl-NL" sz="1800" dirty="0" smtClean="0">
              <a:latin typeface="Verdana" pitchFamily="34" charset="0"/>
              <a:ea typeface="Verdana" pitchFamily="34" charset="0"/>
              <a:cs typeface="Verdana" pitchFamily="34" charset="0"/>
            </a:endParaRPr>
          </a:p>
          <a:p>
            <a:r>
              <a:rPr lang="nl-NL" sz="1800" dirty="0" smtClean="0">
                <a:latin typeface="Verdana" pitchFamily="34" charset="0"/>
                <a:ea typeface="Verdana" pitchFamily="34" charset="0"/>
                <a:cs typeface="Verdana" pitchFamily="34" charset="0"/>
              </a:rPr>
              <a:t>Vindbaarheid van digitaal erfgoed</a:t>
            </a:r>
          </a:p>
          <a:p>
            <a:endParaRPr lang="nl-NL" sz="1800" dirty="0" smtClean="0">
              <a:latin typeface="Verdana" pitchFamily="34" charset="0"/>
              <a:ea typeface="Verdana" pitchFamily="34" charset="0"/>
              <a:cs typeface="Verdana" pitchFamily="34" charset="0"/>
            </a:endParaRPr>
          </a:p>
          <a:p>
            <a:r>
              <a:rPr lang="nl-NL" sz="1800" dirty="0" smtClean="0">
                <a:latin typeface="Verdana" pitchFamily="34" charset="0"/>
                <a:ea typeface="Verdana" pitchFamily="34" charset="0"/>
                <a:cs typeface="Verdana" pitchFamily="34" charset="0"/>
              </a:rPr>
              <a:t>Vervaardiging: digitale formaten voor beeld, tekst, audiovisueel en </a:t>
            </a:r>
            <a:r>
              <a:rPr lang="nl-NL" sz="1800" dirty="0" err="1" smtClean="0">
                <a:latin typeface="Verdana" pitchFamily="34" charset="0"/>
                <a:ea typeface="Verdana" pitchFamily="34" charset="0"/>
                <a:cs typeface="Verdana" pitchFamily="34" charset="0"/>
              </a:rPr>
              <a:t>geo</a:t>
            </a:r>
            <a:r>
              <a:rPr lang="nl-NL" sz="1800" dirty="0" smtClean="0">
                <a:latin typeface="Verdana" pitchFamily="34" charset="0"/>
                <a:ea typeface="Verdana" pitchFamily="34" charset="0"/>
                <a:cs typeface="Verdana" pitchFamily="34" charset="0"/>
              </a:rPr>
              <a:t>-informatie</a:t>
            </a:r>
          </a:p>
          <a:p>
            <a:endParaRPr lang="nl-NL" sz="1800" dirty="0" smtClean="0">
              <a:latin typeface="Verdana" pitchFamily="34" charset="0"/>
              <a:ea typeface="Verdana" pitchFamily="34" charset="0"/>
              <a:cs typeface="Verdana" pitchFamily="34" charset="0"/>
            </a:endParaRPr>
          </a:p>
          <a:p>
            <a:r>
              <a:rPr lang="nl-NL" sz="1800" dirty="0" smtClean="0">
                <a:latin typeface="Verdana" pitchFamily="34" charset="0"/>
                <a:ea typeface="Verdana" pitchFamily="34" charset="0"/>
                <a:cs typeface="Verdana" pitchFamily="34" charset="0"/>
              </a:rPr>
              <a:t>Beschrijving: metadata en inhoudelijke ontsluiting</a:t>
            </a:r>
          </a:p>
          <a:p>
            <a:endParaRPr lang="nl-NL" sz="1800" dirty="0" smtClean="0">
              <a:latin typeface="Verdana" pitchFamily="34" charset="0"/>
              <a:ea typeface="Verdana" pitchFamily="34" charset="0"/>
              <a:cs typeface="Verdana" pitchFamily="34" charset="0"/>
            </a:endParaRPr>
          </a:p>
          <a:p>
            <a:r>
              <a:rPr lang="nl-NL" sz="1800" dirty="0" smtClean="0">
                <a:latin typeface="Verdana" pitchFamily="34" charset="0"/>
                <a:ea typeface="Verdana" pitchFamily="34" charset="0"/>
                <a:cs typeface="Verdana" pitchFamily="34" charset="0"/>
              </a:rPr>
              <a:t>Presentatie: toegankelijkheid (bijv. voor slechtzienden) en flexibiliteit</a:t>
            </a:r>
          </a:p>
          <a:p>
            <a:endParaRPr lang="nl-NL" sz="1800" dirty="0" smtClean="0">
              <a:latin typeface="Verdana" pitchFamily="34" charset="0"/>
              <a:ea typeface="Verdana" pitchFamily="34" charset="0"/>
              <a:cs typeface="Verdana" pitchFamily="34" charset="0"/>
            </a:endParaRPr>
          </a:p>
          <a:p>
            <a:r>
              <a:rPr lang="nl-NL" sz="1800" dirty="0" smtClean="0">
                <a:latin typeface="Verdana" pitchFamily="34" charset="0"/>
                <a:ea typeface="Verdana" pitchFamily="34" charset="0"/>
                <a:cs typeface="Verdana" pitchFamily="34" charset="0"/>
              </a:rPr>
              <a:t>Digitale duurzaamheid</a:t>
            </a:r>
          </a:p>
          <a:p>
            <a:endParaRPr lang="nl-NL" sz="1800" dirty="0" smtClean="0">
              <a:latin typeface="Verdana" pitchFamily="34" charset="0"/>
              <a:ea typeface="Verdana" pitchFamily="34" charset="0"/>
              <a:cs typeface="Verdana" pitchFamily="34" charset="0"/>
            </a:endParaRPr>
          </a:p>
          <a:p>
            <a:r>
              <a:rPr lang="nl-NL" sz="1800" dirty="0" smtClean="0">
                <a:latin typeface="Verdana" pitchFamily="34" charset="0"/>
                <a:ea typeface="Verdana" pitchFamily="34" charset="0"/>
                <a:cs typeface="Verdana" pitchFamily="34" charset="0"/>
              </a:rPr>
              <a:t>Auteursrechtenbeheer</a:t>
            </a:r>
          </a:p>
        </p:txBody>
      </p:sp>
      <p:sp>
        <p:nvSpPr>
          <p:cNvPr id="23555" name="Rectangle 2"/>
          <p:cNvSpPr>
            <a:spLocks noGrp="1" noChangeArrowheads="1"/>
          </p:cNvSpPr>
          <p:nvPr>
            <p:ph type="title" idx="4294967295"/>
          </p:nvPr>
        </p:nvSpPr>
        <p:spPr>
          <a:xfrm>
            <a:off x="449733" y="1196752"/>
            <a:ext cx="6786563" cy="504056"/>
          </a:xfrm>
          <a:noFill/>
        </p:spPr>
        <p:txBody>
          <a:bodyPr lIns="92075" tIns="46038" rIns="92075" bIns="46038">
            <a:normAutofit/>
          </a:bodyPr>
          <a:lstStyle/>
          <a:p>
            <a:pPr algn="l" eaLnBrk="1" hangingPunct="1"/>
            <a:r>
              <a:rPr lang="en-GB" sz="2000" b="1" dirty="0" err="1" smtClean="0">
                <a:latin typeface="Verdana" pitchFamily="34" charset="0"/>
                <a:ea typeface="Verdana" pitchFamily="34" charset="0"/>
                <a:cs typeface="Verdana" pitchFamily="34" charset="0"/>
              </a:rPr>
              <a:t>Standaardisatie</a:t>
            </a:r>
            <a:endParaRPr lang="en-GB" sz="2000" b="1" dirty="0" smtClean="0">
              <a:latin typeface="Verdana" pitchFamily="34" charset="0"/>
              <a:ea typeface="Verdana" pitchFamily="34" charset="0"/>
              <a:cs typeface="Verdana" pitchFamily="34" charset="0"/>
            </a:endParaRPr>
          </a:p>
        </p:txBody>
      </p:sp>
      <p:pic>
        <p:nvPicPr>
          <p:cNvPr id="6" name="Picture 1"/>
          <p:cNvPicPr>
            <a:picLocks noChangeAspect="1" noChangeArrowheads="1"/>
          </p:cNvPicPr>
          <p:nvPr/>
        </p:nvPicPr>
        <p:blipFill>
          <a:blip r:embed="rId2" cstate="print"/>
          <a:srcRect/>
          <a:stretch>
            <a:fillRect/>
          </a:stretch>
        </p:blipFill>
        <p:spPr bwMode="auto">
          <a:xfrm>
            <a:off x="0" y="-27384"/>
            <a:ext cx="9144000" cy="926592"/>
          </a:xfrm>
          <a:prstGeom prst="rect">
            <a:avLst/>
          </a:prstGeom>
          <a:noFill/>
          <a:ln w="9525">
            <a:noFill/>
            <a:miter lim="800000"/>
            <a:headEnd/>
            <a:tailEnd/>
          </a:ln>
        </p:spPr>
      </p:pic>
    </p:spTree>
    <p:extLst>
      <p:ext uri="{BB962C8B-B14F-4D97-AF65-F5344CB8AC3E}">
        <p14:creationId xmlns:p14="http://schemas.microsoft.com/office/powerpoint/2010/main" val="4252593423"/>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
        <p:nvSpPr>
          <p:cNvPr id="5" name="Rectangle 2"/>
          <p:cNvSpPr txBox="1">
            <a:spLocks noChangeArrowheads="1"/>
          </p:cNvSpPr>
          <p:nvPr/>
        </p:nvSpPr>
        <p:spPr bwMode="auto">
          <a:xfrm>
            <a:off x="142844" y="1000108"/>
            <a:ext cx="6572264" cy="571480"/>
          </a:xfrm>
          <a:prstGeom prst="rect">
            <a:avLst/>
          </a:prstGeom>
          <a:noFill/>
          <a:ln w="9525">
            <a:noFill/>
            <a:miter lim="800000"/>
            <a:headEnd/>
            <a:tailEnd/>
          </a:ln>
        </p:spPr>
        <p:txBody>
          <a:bodyPr lIns="92075" tIns="46038" rIns="92075" bIns="46038" anchor="ctr"/>
          <a:lstStyle/>
          <a:p>
            <a:pPr eaLnBrk="0" hangingPunct="0">
              <a:defRPr/>
            </a:pPr>
            <a:r>
              <a:rPr lang="en-US" sz="2000" b="1" kern="0" dirty="0" err="1" smtClean="0">
                <a:latin typeface="Verdana" pitchFamily="34" charset="0"/>
                <a:ea typeface="Verdana" pitchFamily="34" charset="0"/>
                <a:cs typeface="Verdana" pitchFamily="34" charset="0"/>
              </a:rPr>
              <a:t>Actieve</a:t>
            </a:r>
            <a:r>
              <a:rPr lang="en-US" sz="2000" b="1" kern="0" dirty="0" smtClean="0">
                <a:latin typeface="Verdana" pitchFamily="34" charset="0"/>
                <a:ea typeface="Verdana" pitchFamily="34" charset="0"/>
                <a:cs typeface="Verdana" pitchFamily="34" charset="0"/>
              </a:rPr>
              <a:t> </a:t>
            </a:r>
            <a:r>
              <a:rPr lang="en-US" sz="2000" b="1" kern="0" dirty="0" err="1" smtClean="0">
                <a:latin typeface="Verdana" pitchFamily="34" charset="0"/>
                <a:ea typeface="Verdana" pitchFamily="34" charset="0"/>
                <a:cs typeface="Verdana" pitchFamily="34" charset="0"/>
              </a:rPr>
              <a:t>kennisdeling</a:t>
            </a:r>
            <a:endParaRPr lang="en-GB" sz="2000" b="1" kern="0" dirty="0">
              <a:latin typeface="Verdana" pitchFamily="34" charset="0"/>
              <a:ea typeface="Verdana" pitchFamily="34" charset="0"/>
              <a:cs typeface="Verdana" pitchFamily="34" charset="0"/>
            </a:endParaRPr>
          </a:p>
        </p:txBody>
      </p:sp>
      <p:pic>
        <p:nvPicPr>
          <p:cNvPr id="152578"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7504" y="1628800"/>
            <a:ext cx="8960996"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3566073"/>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
        <p:nvSpPr>
          <p:cNvPr id="4" name="Rectangle 2"/>
          <p:cNvSpPr txBox="1">
            <a:spLocks noChangeArrowheads="1"/>
          </p:cNvSpPr>
          <p:nvPr/>
        </p:nvSpPr>
        <p:spPr bwMode="auto">
          <a:xfrm>
            <a:off x="449733" y="1196752"/>
            <a:ext cx="4482307" cy="432048"/>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Open data</a:t>
            </a:r>
          </a:p>
        </p:txBody>
      </p:sp>
      <p:pic>
        <p:nvPicPr>
          <p:cNvPr id="2" name="Afbeelding 1"/>
          <p:cNvPicPr>
            <a:picLocks noChangeAspect="1"/>
          </p:cNvPicPr>
          <p:nvPr/>
        </p:nvPicPr>
        <p:blipFill>
          <a:blip r:embed="rId4"/>
          <a:stretch>
            <a:fillRect/>
          </a:stretch>
        </p:blipFill>
        <p:spPr>
          <a:xfrm>
            <a:off x="1187624" y="1844824"/>
            <a:ext cx="6876256" cy="3975878"/>
          </a:xfrm>
          <a:prstGeom prst="rect">
            <a:avLst/>
          </a:prstGeom>
        </p:spPr>
      </p:pic>
    </p:spTree>
    <p:extLst>
      <p:ext uri="{BB962C8B-B14F-4D97-AF65-F5344CB8AC3E}">
        <p14:creationId xmlns:p14="http://schemas.microsoft.com/office/powerpoint/2010/main" val="1417828213"/>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
        <p:nvSpPr>
          <p:cNvPr id="4" name="Rectangle 2"/>
          <p:cNvSpPr txBox="1">
            <a:spLocks noChangeArrowheads="1"/>
          </p:cNvSpPr>
          <p:nvPr/>
        </p:nvSpPr>
        <p:spPr bwMode="auto">
          <a:xfrm>
            <a:off x="611560" y="1052736"/>
            <a:ext cx="7632848" cy="432048"/>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GB" sz="2000" b="1" dirty="0" err="1" smtClean="0">
                <a:latin typeface="Verdana" pitchFamily="34" charset="0"/>
                <a:ea typeface="Verdana" pitchFamily="34" charset="0"/>
                <a:cs typeface="Verdana" pitchFamily="34" charset="0"/>
              </a:rPr>
              <a:t>Gedistibueerd</a:t>
            </a:r>
            <a:r>
              <a:rPr lang="en-GB" sz="2000" b="1" dirty="0" smtClean="0">
                <a:latin typeface="Verdana" pitchFamily="34" charset="0"/>
                <a:ea typeface="Verdana" pitchFamily="34" charset="0"/>
                <a:cs typeface="Verdana" pitchFamily="34" charset="0"/>
              </a:rPr>
              <a:t> </a:t>
            </a:r>
            <a:r>
              <a:rPr lang="en-GB" sz="2000" b="1" dirty="0" err="1" smtClean="0">
                <a:latin typeface="Verdana" pitchFamily="34" charset="0"/>
                <a:ea typeface="Verdana" pitchFamily="34" charset="0"/>
                <a:cs typeface="Verdana" pitchFamily="34" charset="0"/>
              </a:rPr>
              <a:t>netwerk</a:t>
            </a:r>
            <a:r>
              <a:rPr lang="en-GB" sz="2000" b="1" dirty="0" smtClean="0">
                <a:latin typeface="Verdana" pitchFamily="34" charset="0"/>
                <a:ea typeface="Verdana" pitchFamily="34" charset="0"/>
                <a:cs typeface="Verdana" pitchFamily="34" charset="0"/>
              </a:rPr>
              <a:t> van </a:t>
            </a:r>
            <a:r>
              <a:rPr lang="en-GB" sz="2000" b="1" dirty="0" err="1" smtClean="0">
                <a:latin typeface="Verdana" pitchFamily="34" charset="0"/>
                <a:ea typeface="Verdana" pitchFamily="34" charset="0"/>
                <a:cs typeface="Verdana" pitchFamily="34" charset="0"/>
              </a:rPr>
              <a:t>erfgoedinformatie</a:t>
            </a:r>
            <a:endParaRPr kumimoji="0" lang="en-GB" sz="2000" b="1"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p:txBody>
      </p:sp>
      <p:pic>
        <p:nvPicPr>
          <p:cNvPr id="6" name="Afbeelding 5"/>
          <p:cNvPicPr/>
          <p:nvPr/>
        </p:nvPicPr>
        <p:blipFill>
          <a:blip r:embed="rId4">
            <a:extLst>
              <a:ext uri="{28A0092B-C50C-407E-A947-70E740481C1C}">
                <a14:useLocalDpi xmlns:a14="http://schemas.microsoft.com/office/drawing/2010/main" val="0"/>
              </a:ext>
            </a:extLst>
          </a:blip>
          <a:srcRect/>
          <a:stretch>
            <a:fillRect/>
          </a:stretch>
        </p:blipFill>
        <p:spPr bwMode="auto">
          <a:xfrm>
            <a:off x="683568" y="1628800"/>
            <a:ext cx="7776864" cy="4968552"/>
          </a:xfrm>
          <a:prstGeom prst="rect">
            <a:avLst/>
          </a:prstGeom>
          <a:noFill/>
          <a:ln>
            <a:solidFill>
              <a:schemeClr val="accent1"/>
            </a:solidFill>
          </a:ln>
        </p:spPr>
      </p:pic>
    </p:spTree>
    <p:extLst>
      <p:ext uri="{BB962C8B-B14F-4D97-AF65-F5344CB8AC3E}">
        <p14:creationId xmlns:p14="http://schemas.microsoft.com/office/powerpoint/2010/main" val="2052265516"/>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9032" y="188640"/>
            <a:ext cx="2566784" cy="1924323"/>
          </a:xfrm>
          <a:prstGeom prst="rect">
            <a:avLst/>
          </a:prstGeom>
          <a:noFill/>
          <a:ln w="9525">
            <a:noFill/>
            <a:miter lim="800000"/>
            <a:headEnd/>
            <a:tailEnd/>
          </a:ln>
        </p:spPr>
      </p:pic>
      <p:pic>
        <p:nvPicPr>
          <p:cNvPr id="11267"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75583" y="116632"/>
            <a:ext cx="2664569" cy="1997632"/>
          </a:xfrm>
          <a:prstGeom prst="rect">
            <a:avLst/>
          </a:prstGeom>
          <a:noFill/>
          <a:ln w="9525">
            <a:noFill/>
            <a:miter lim="800000"/>
            <a:headEnd/>
            <a:tailEnd/>
          </a:ln>
        </p:spPr>
      </p:pic>
      <p:pic>
        <p:nvPicPr>
          <p:cNvPr id="11268" name="Picture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227763" y="115888"/>
            <a:ext cx="2665412" cy="1998662"/>
          </a:xfrm>
          <a:prstGeom prst="rect">
            <a:avLst/>
          </a:prstGeom>
          <a:noFill/>
          <a:ln w="9525">
            <a:noFill/>
            <a:miter lim="800000"/>
            <a:headEnd/>
            <a:tailEnd/>
          </a:ln>
        </p:spPr>
      </p:pic>
      <p:pic>
        <p:nvPicPr>
          <p:cNvPr id="11272" name="Picture 1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203849" y="2276475"/>
            <a:ext cx="2736304" cy="2053044"/>
          </a:xfrm>
          <a:prstGeom prst="rect">
            <a:avLst/>
          </a:prstGeom>
          <a:noFill/>
          <a:ln w="9525">
            <a:noFill/>
            <a:miter lim="800000"/>
            <a:headEnd/>
            <a:tailEnd/>
          </a:ln>
        </p:spPr>
      </p:pic>
      <p:pic>
        <p:nvPicPr>
          <p:cNvPr id="174082"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300192" y="2158167"/>
            <a:ext cx="2632643" cy="2134929"/>
          </a:xfrm>
          <a:prstGeom prst="rect">
            <a:avLst/>
          </a:prstGeom>
          <a:noFill/>
          <a:ln w="9525">
            <a:noFill/>
            <a:miter lim="800000"/>
            <a:headEnd/>
            <a:tailEnd/>
          </a:ln>
        </p:spPr>
      </p:pic>
      <p:pic>
        <p:nvPicPr>
          <p:cNvPr id="174083" name="Picture 3"/>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314079" y="4437112"/>
            <a:ext cx="2626073" cy="2129602"/>
          </a:xfrm>
          <a:prstGeom prst="rect">
            <a:avLst/>
          </a:prstGeom>
          <a:noFill/>
          <a:ln w="9525">
            <a:noFill/>
            <a:miter lim="800000"/>
            <a:headEnd/>
            <a:tailEnd/>
          </a:ln>
        </p:spPr>
      </p:pic>
      <p:pic>
        <p:nvPicPr>
          <p:cNvPr id="174084" name="Picture 4"/>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300192" y="4437112"/>
            <a:ext cx="2592288" cy="2102204"/>
          </a:xfrm>
          <a:prstGeom prst="rect">
            <a:avLst/>
          </a:prstGeom>
          <a:noFill/>
          <a:ln w="9525">
            <a:noFill/>
            <a:miter lim="800000"/>
            <a:headEnd/>
            <a:tailEnd/>
          </a:ln>
        </p:spPr>
      </p:pic>
      <p:pic>
        <p:nvPicPr>
          <p:cNvPr id="174085" name="Picture 5"/>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23528" y="4495150"/>
            <a:ext cx="2592288" cy="2102202"/>
          </a:xfrm>
          <a:prstGeom prst="rect">
            <a:avLst/>
          </a:prstGeom>
          <a:noFill/>
          <a:ln w="9525">
            <a:noFill/>
            <a:miter lim="800000"/>
            <a:headEnd/>
            <a:tailEnd/>
          </a:ln>
        </p:spPr>
      </p:pic>
      <p:pic>
        <p:nvPicPr>
          <p:cNvPr id="174086" name="Picture 6"/>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49381" y="2283866"/>
            <a:ext cx="2566435" cy="2081238"/>
          </a:xfrm>
          <a:prstGeom prst="rect">
            <a:avLst/>
          </a:prstGeom>
          <a:noFill/>
          <a:ln w="9525">
            <a:noFill/>
            <a:miter lim="800000"/>
            <a:headEnd/>
            <a:tailEnd/>
          </a:ln>
        </p:spPr>
      </p:pic>
    </p:spTree>
    <p:extLst>
      <p:ext uri="{BB962C8B-B14F-4D97-AF65-F5344CB8AC3E}">
        <p14:creationId xmlns:p14="http://schemas.microsoft.com/office/powerpoint/2010/main" val="3763764031"/>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nl-NL"/>
          </a:p>
        </p:txBody>
      </p:sp>
      <p:pic>
        <p:nvPicPr>
          <p:cNvPr id="10" name="Picture 1"/>
          <p:cNvPicPr>
            <a:picLocks noChangeAspect="1" noChangeArrowheads="1"/>
          </p:cNvPicPr>
          <p:nvPr/>
        </p:nvPicPr>
        <p:blipFill>
          <a:blip r:embed="rId2" cstate="print"/>
          <a:srcRect/>
          <a:stretch>
            <a:fillRect/>
          </a:stretch>
        </p:blipFill>
        <p:spPr bwMode="auto">
          <a:xfrm>
            <a:off x="0" y="-27384"/>
            <a:ext cx="9144000" cy="926592"/>
          </a:xfrm>
          <a:prstGeom prst="rect">
            <a:avLst/>
          </a:prstGeom>
          <a:noFill/>
          <a:ln w="9525">
            <a:noFill/>
            <a:miter lim="800000"/>
            <a:headEnd/>
            <a:tailEnd/>
          </a:ln>
        </p:spPr>
      </p:pic>
      <p:pic>
        <p:nvPicPr>
          <p:cNvPr id="3" name="Afbeelding 2"/>
          <p:cNvPicPr>
            <a:picLocks noChangeAspect="1"/>
          </p:cNvPicPr>
          <p:nvPr/>
        </p:nvPicPr>
        <p:blipFill>
          <a:blip r:embed="rId3"/>
          <a:stretch>
            <a:fillRect/>
          </a:stretch>
        </p:blipFill>
        <p:spPr>
          <a:xfrm>
            <a:off x="0" y="50800"/>
            <a:ext cx="9144000" cy="6741530"/>
          </a:xfrm>
          <a:prstGeom prst="rect">
            <a:avLst/>
          </a:prstGeom>
        </p:spPr>
      </p:pic>
    </p:spTree>
    <p:extLst>
      <p:ext uri="{BB962C8B-B14F-4D97-AF65-F5344CB8AC3E}">
        <p14:creationId xmlns:p14="http://schemas.microsoft.com/office/powerpoint/2010/main" val="3598400664"/>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pic>
        <p:nvPicPr>
          <p:cNvPr id="3" name="Afbeelding 2"/>
          <p:cNvPicPr>
            <a:picLocks noChangeAspect="1"/>
          </p:cNvPicPr>
          <p:nvPr/>
        </p:nvPicPr>
        <p:blipFill>
          <a:blip r:embed="rId4"/>
          <a:stretch>
            <a:fillRect/>
          </a:stretch>
        </p:blipFill>
        <p:spPr>
          <a:xfrm>
            <a:off x="177800" y="1612900"/>
            <a:ext cx="8788400" cy="3619500"/>
          </a:xfrm>
          <a:prstGeom prst="rect">
            <a:avLst/>
          </a:prstGeom>
        </p:spPr>
      </p:pic>
      <p:pic>
        <p:nvPicPr>
          <p:cNvPr id="5" name="Afbeelding 4"/>
          <p:cNvPicPr>
            <a:picLocks noChangeAspect="1"/>
          </p:cNvPicPr>
          <p:nvPr/>
        </p:nvPicPr>
        <p:blipFill>
          <a:blip r:embed="rId4"/>
          <a:stretch>
            <a:fillRect/>
          </a:stretch>
        </p:blipFill>
        <p:spPr>
          <a:xfrm>
            <a:off x="177800" y="1612900"/>
            <a:ext cx="8788400" cy="3619500"/>
          </a:xfrm>
          <a:prstGeom prst="rect">
            <a:avLst/>
          </a:prstGeom>
        </p:spPr>
      </p:pic>
      <p:pic>
        <p:nvPicPr>
          <p:cNvPr id="7" name="Afbeelding 6"/>
          <p:cNvPicPr>
            <a:picLocks noChangeAspect="1"/>
          </p:cNvPicPr>
          <p:nvPr/>
        </p:nvPicPr>
        <p:blipFill>
          <a:blip r:embed="rId4"/>
          <a:stretch>
            <a:fillRect/>
          </a:stretch>
        </p:blipFill>
        <p:spPr>
          <a:xfrm>
            <a:off x="177800" y="1612900"/>
            <a:ext cx="8788400" cy="3619500"/>
          </a:xfrm>
          <a:prstGeom prst="rect">
            <a:avLst/>
          </a:prstGeom>
        </p:spPr>
      </p:pic>
      <p:pic>
        <p:nvPicPr>
          <p:cNvPr id="8" name="Afbeelding 7"/>
          <p:cNvPicPr>
            <a:picLocks noChangeAspect="1"/>
          </p:cNvPicPr>
          <p:nvPr/>
        </p:nvPicPr>
        <p:blipFill>
          <a:blip r:embed="rId4"/>
          <a:stretch>
            <a:fillRect/>
          </a:stretch>
        </p:blipFill>
        <p:spPr>
          <a:xfrm>
            <a:off x="177800" y="1612900"/>
            <a:ext cx="8788400" cy="3619500"/>
          </a:xfrm>
          <a:prstGeom prst="rect">
            <a:avLst/>
          </a:prstGeom>
        </p:spPr>
      </p:pic>
      <p:pic>
        <p:nvPicPr>
          <p:cNvPr id="9" name="Afbeelding 8"/>
          <p:cNvPicPr>
            <a:picLocks noChangeAspect="1"/>
          </p:cNvPicPr>
          <p:nvPr/>
        </p:nvPicPr>
        <p:blipFill>
          <a:blip r:embed="rId4"/>
          <a:stretch>
            <a:fillRect/>
          </a:stretch>
        </p:blipFill>
        <p:spPr>
          <a:xfrm>
            <a:off x="177800" y="1612900"/>
            <a:ext cx="8788400" cy="3619500"/>
          </a:xfrm>
          <a:prstGeom prst="rect">
            <a:avLst/>
          </a:prstGeom>
        </p:spPr>
      </p:pic>
      <p:pic>
        <p:nvPicPr>
          <p:cNvPr id="11" name="Afbeelding 10"/>
          <p:cNvPicPr>
            <a:picLocks noChangeAspect="1"/>
          </p:cNvPicPr>
          <p:nvPr/>
        </p:nvPicPr>
        <p:blipFill>
          <a:blip r:embed="rId5"/>
          <a:stretch>
            <a:fillRect/>
          </a:stretch>
        </p:blipFill>
        <p:spPr>
          <a:xfrm>
            <a:off x="467544" y="1484784"/>
            <a:ext cx="8240542" cy="3638426"/>
          </a:xfrm>
          <a:prstGeom prst="rect">
            <a:avLst/>
          </a:prstGeom>
        </p:spPr>
      </p:pic>
    </p:spTree>
    <p:extLst>
      <p:ext uri="{BB962C8B-B14F-4D97-AF65-F5344CB8AC3E}">
        <p14:creationId xmlns:p14="http://schemas.microsoft.com/office/powerpoint/2010/main" val="2642484963"/>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
        <p:nvSpPr>
          <p:cNvPr id="2" name="Tijdelijke aanduiding voor inhoud 1"/>
          <p:cNvSpPr>
            <a:spLocks noGrp="1"/>
          </p:cNvSpPr>
          <p:nvPr>
            <p:ph idx="1"/>
          </p:nvPr>
        </p:nvSpPr>
        <p:spPr/>
        <p:txBody>
          <a:bodyPr>
            <a:normAutofit lnSpcReduction="10000"/>
          </a:bodyPr>
          <a:lstStyle/>
          <a:p>
            <a:pPr marL="0" indent="0">
              <a:buNone/>
            </a:pPr>
            <a:r>
              <a:rPr lang="nl-NL" sz="2100" b="1" dirty="0" smtClean="0">
                <a:latin typeface="Verdana"/>
                <a:cs typeface="Verdana"/>
              </a:rPr>
              <a:t>Huidige situatie: op instellingsniveau</a:t>
            </a:r>
          </a:p>
          <a:p>
            <a:endParaRPr lang="nl-NL" sz="2100" dirty="0">
              <a:latin typeface="Verdana"/>
              <a:cs typeface="Verdana"/>
            </a:endParaRPr>
          </a:p>
          <a:p>
            <a:r>
              <a:rPr lang="nl-NL" sz="2100" dirty="0" smtClean="0">
                <a:latin typeface="Verdana"/>
                <a:cs typeface="Verdana"/>
              </a:rPr>
              <a:t>Elke </a:t>
            </a:r>
            <a:r>
              <a:rPr lang="nl-NL" sz="2100" dirty="0">
                <a:latin typeface="Verdana"/>
                <a:cs typeface="Verdana"/>
              </a:rPr>
              <a:t>erfgoedinstelling beschrijft collectieobjecten op zijn eigen </a:t>
            </a:r>
            <a:r>
              <a:rPr lang="nl-NL" sz="2100" dirty="0" smtClean="0">
                <a:latin typeface="Verdana"/>
                <a:cs typeface="Verdana"/>
              </a:rPr>
              <a:t>manier met </a:t>
            </a:r>
            <a:r>
              <a:rPr lang="nl-NL" sz="2100" dirty="0">
                <a:latin typeface="Verdana"/>
                <a:cs typeface="Verdana"/>
              </a:rPr>
              <a:t>termen </a:t>
            </a:r>
            <a:r>
              <a:rPr lang="nl-NL" sz="2100" dirty="0" smtClean="0">
                <a:latin typeface="Verdana"/>
                <a:cs typeface="Verdana"/>
              </a:rPr>
              <a:t>uit </a:t>
            </a:r>
            <a:r>
              <a:rPr lang="nl-NL" sz="2100" dirty="0">
                <a:latin typeface="Verdana"/>
                <a:cs typeface="Verdana"/>
              </a:rPr>
              <a:t>eigen, </a:t>
            </a:r>
            <a:r>
              <a:rPr lang="nl-NL" sz="2100" dirty="0" smtClean="0">
                <a:latin typeface="Verdana"/>
                <a:cs typeface="Verdana"/>
              </a:rPr>
              <a:t>interne, vocabulaires. </a:t>
            </a:r>
            <a:endParaRPr lang="nl-NL" sz="2100" dirty="0">
              <a:latin typeface="Verdana"/>
              <a:cs typeface="Verdana"/>
            </a:endParaRPr>
          </a:p>
          <a:p>
            <a:pPr marL="0" indent="0">
              <a:buNone/>
            </a:pPr>
            <a:endParaRPr lang="nl-NL" sz="2100" dirty="0">
              <a:latin typeface="Verdana"/>
              <a:cs typeface="Verdana"/>
            </a:endParaRPr>
          </a:p>
          <a:p>
            <a:r>
              <a:rPr lang="nl-NL" sz="2100" dirty="0">
                <a:latin typeface="Verdana"/>
                <a:cs typeface="Verdana"/>
              </a:rPr>
              <a:t>De erfgoedinstelling beheert zelf het gecontroleerde vocabulaire. </a:t>
            </a:r>
          </a:p>
          <a:p>
            <a:pPr marL="0" indent="0">
              <a:buNone/>
            </a:pPr>
            <a:endParaRPr lang="nl-NL" sz="2100" dirty="0">
              <a:latin typeface="Verdana"/>
              <a:cs typeface="Verdana"/>
            </a:endParaRPr>
          </a:p>
          <a:p>
            <a:r>
              <a:rPr lang="nl-NL" sz="2100" dirty="0">
                <a:latin typeface="Verdana"/>
                <a:cs typeface="Verdana"/>
              </a:rPr>
              <a:t>Gebruikers kunnen zoeken in een collectie met behulp van </a:t>
            </a:r>
            <a:r>
              <a:rPr lang="nl-NL" sz="2100" dirty="0" smtClean="0">
                <a:latin typeface="Verdana"/>
                <a:cs typeface="Verdana"/>
              </a:rPr>
              <a:t>termen </a:t>
            </a:r>
            <a:r>
              <a:rPr lang="nl-NL" sz="2100" dirty="0">
                <a:latin typeface="Verdana"/>
                <a:cs typeface="Verdana"/>
              </a:rPr>
              <a:t>uit het vocabulaire. </a:t>
            </a:r>
          </a:p>
          <a:p>
            <a:pPr marL="0" indent="0">
              <a:buNone/>
            </a:pPr>
            <a:endParaRPr lang="nl-NL" sz="2100" dirty="0">
              <a:latin typeface="Verdana"/>
              <a:cs typeface="Verdana"/>
            </a:endParaRPr>
          </a:p>
          <a:p>
            <a:r>
              <a:rPr lang="nl-NL" sz="2100" dirty="0">
                <a:latin typeface="Verdana"/>
                <a:cs typeface="Verdana"/>
              </a:rPr>
              <a:t>De collecties worden individueel ontsloten.</a:t>
            </a:r>
          </a:p>
          <a:p>
            <a:endParaRPr lang="en-GB" dirty="0"/>
          </a:p>
        </p:txBody>
      </p:sp>
    </p:spTree>
    <p:extLst>
      <p:ext uri="{BB962C8B-B14F-4D97-AF65-F5344CB8AC3E}">
        <p14:creationId xmlns:p14="http://schemas.microsoft.com/office/powerpoint/2010/main" val="2642484963"/>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pic>
        <p:nvPicPr>
          <p:cNvPr id="3" name="Afbeelding 2"/>
          <p:cNvPicPr>
            <a:picLocks noChangeAspect="1"/>
          </p:cNvPicPr>
          <p:nvPr/>
        </p:nvPicPr>
        <p:blipFill>
          <a:blip r:embed="rId4"/>
          <a:stretch>
            <a:fillRect/>
          </a:stretch>
        </p:blipFill>
        <p:spPr>
          <a:xfrm>
            <a:off x="395536" y="1988840"/>
            <a:ext cx="8571485" cy="4032448"/>
          </a:xfrm>
          <a:prstGeom prst="rect">
            <a:avLst/>
          </a:prstGeom>
        </p:spPr>
      </p:pic>
    </p:spTree>
    <p:extLst>
      <p:ext uri="{BB962C8B-B14F-4D97-AF65-F5344CB8AC3E}">
        <p14:creationId xmlns:p14="http://schemas.microsoft.com/office/powerpoint/2010/main" val="2642484963"/>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
        <p:nvSpPr>
          <p:cNvPr id="2" name="Tijdelijke aanduiding voor inhoud 1"/>
          <p:cNvSpPr>
            <a:spLocks noGrp="1"/>
          </p:cNvSpPr>
          <p:nvPr>
            <p:ph idx="1"/>
          </p:nvPr>
        </p:nvSpPr>
        <p:spPr/>
        <p:txBody>
          <a:bodyPr>
            <a:normAutofit/>
          </a:bodyPr>
          <a:lstStyle/>
          <a:p>
            <a:pPr marL="0" indent="0">
              <a:buNone/>
            </a:pPr>
            <a:r>
              <a:rPr lang="nl-NL" sz="2000" b="1" dirty="0" smtClean="0">
                <a:latin typeface="Verdana"/>
                <a:cs typeface="Verdana"/>
              </a:rPr>
              <a:t>Huidige situatie: binnen erfgoeddomeinen</a:t>
            </a:r>
          </a:p>
          <a:p>
            <a:endParaRPr lang="nl-NL" sz="2000" dirty="0">
              <a:latin typeface="Verdana"/>
              <a:cs typeface="Verdana"/>
            </a:endParaRPr>
          </a:p>
          <a:p>
            <a:r>
              <a:rPr lang="nl-NL" sz="2000" dirty="0" smtClean="0">
                <a:latin typeface="Verdana"/>
                <a:cs typeface="Verdana"/>
              </a:rPr>
              <a:t>In </a:t>
            </a:r>
            <a:r>
              <a:rPr lang="nl-NL" sz="2000" dirty="0">
                <a:latin typeface="Verdana"/>
                <a:cs typeface="Verdana"/>
              </a:rPr>
              <a:t>de huidige ontwikkelingen worden collecties centraal georganiseerd binnen een erfgoeddomein. </a:t>
            </a:r>
          </a:p>
          <a:p>
            <a:pPr marL="0" indent="0">
              <a:buNone/>
            </a:pPr>
            <a:endParaRPr lang="nl-NL" sz="2000" dirty="0">
              <a:latin typeface="Verdana"/>
              <a:cs typeface="Verdana"/>
            </a:endParaRPr>
          </a:p>
          <a:p>
            <a:r>
              <a:rPr lang="nl-NL" sz="2000" dirty="0">
                <a:latin typeface="Verdana"/>
                <a:cs typeface="Verdana"/>
              </a:rPr>
              <a:t>Binnen een erfgoeddomein worden dezelfde gecontroleerde </a:t>
            </a:r>
            <a:r>
              <a:rPr lang="nl-NL" sz="2000" dirty="0" smtClean="0">
                <a:latin typeface="Verdana"/>
                <a:cs typeface="Verdana"/>
              </a:rPr>
              <a:t>vocabulaires gebruikt</a:t>
            </a:r>
            <a:r>
              <a:rPr lang="nl-NL" sz="2000" dirty="0">
                <a:latin typeface="Verdana"/>
                <a:cs typeface="Verdana"/>
              </a:rPr>
              <a:t>. </a:t>
            </a:r>
          </a:p>
          <a:p>
            <a:pPr marL="0" indent="0">
              <a:buNone/>
            </a:pPr>
            <a:endParaRPr lang="nl-NL" sz="2000" dirty="0">
              <a:latin typeface="Verdana"/>
              <a:cs typeface="Verdana"/>
            </a:endParaRPr>
          </a:p>
          <a:p>
            <a:r>
              <a:rPr lang="nl-NL" sz="2000" dirty="0">
                <a:latin typeface="Verdana"/>
                <a:cs typeface="Verdana"/>
              </a:rPr>
              <a:t>Gebruikers kunnen zoeken over meerdere collecties binnen één erfgoeddomein.</a:t>
            </a:r>
          </a:p>
          <a:p>
            <a:endParaRPr lang="en-GB" sz="1600" dirty="0">
              <a:latin typeface="Verdana"/>
              <a:cs typeface="Verdana"/>
            </a:endParaRPr>
          </a:p>
        </p:txBody>
      </p:sp>
    </p:spTree>
    <p:extLst>
      <p:ext uri="{BB962C8B-B14F-4D97-AF65-F5344CB8AC3E}">
        <p14:creationId xmlns:p14="http://schemas.microsoft.com/office/powerpoint/2010/main" val="1069079182"/>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pic>
        <p:nvPicPr>
          <p:cNvPr id="3" name="Afbeelding 2"/>
          <p:cNvPicPr>
            <a:picLocks noChangeAspect="1"/>
          </p:cNvPicPr>
          <p:nvPr/>
        </p:nvPicPr>
        <p:blipFill>
          <a:blip r:embed="rId4"/>
          <a:stretch>
            <a:fillRect/>
          </a:stretch>
        </p:blipFill>
        <p:spPr>
          <a:xfrm>
            <a:off x="899592" y="1988840"/>
            <a:ext cx="7704368" cy="3935325"/>
          </a:xfrm>
          <a:prstGeom prst="rect">
            <a:avLst/>
          </a:prstGeom>
        </p:spPr>
      </p:pic>
    </p:spTree>
    <p:extLst>
      <p:ext uri="{BB962C8B-B14F-4D97-AF65-F5344CB8AC3E}">
        <p14:creationId xmlns:p14="http://schemas.microsoft.com/office/powerpoint/2010/main" val="1069079182"/>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
        <p:nvSpPr>
          <p:cNvPr id="2" name="Tijdelijke aanduiding voor inhoud 1"/>
          <p:cNvSpPr>
            <a:spLocks noGrp="1"/>
          </p:cNvSpPr>
          <p:nvPr>
            <p:ph idx="1"/>
          </p:nvPr>
        </p:nvSpPr>
        <p:spPr>
          <a:xfrm>
            <a:off x="457200" y="1600200"/>
            <a:ext cx="8229600" cy="5141168"/>
          </a:xfrm>
        </p:spPr>
        <p:txBody>
          <a:bodyPr>
            <a:normAutofit/>
          </a:bodyPr>
          <a:lstStyle/>
          <a:p>
            <a:pPr marL="0" indent="0">
              <a:buNone/>
            </a:pPr>
            <a:r>
              <a:rPr lang="nl-NL" sz="2000" b="1" dirty="0" smtClean="0">
                <a:latin typeface="Verdana"/>
                <a:cs typeface="Verdana"/>
              </a:rPr>
              <a:t>Visie: een </a:t>
            </a:r>
            <a:r>
              <a:rPr lang="nl-NL" sz="2000" b="1" dirty="0" err="1">
                <a:latin typeface="Verdana"/>
                <a:cs typeface="Verdana"/>
              </a:rPr>
              <a:t>knowledge</a:t>
            </a:r>
            <a:r>
              <a:rPr lang="nl-NL" sz="2000" b="1" dirty="0">
                <a:latin typeface="Verdana"/>
                <a:cs typeface="Verdana"/>
              </a:rPr>
              <a:t> </a:t>
            </a:r>
            <a:r>
              <a:rPr lang="nl-NL" sz="2000" b="1" dirty="0" err="1">
                <a:latin typeface="Verdana"/>
                <a:cs typeface="Verdana"/>
              </a:rPr>
              <a:t>graph</a:t>
            </a:r>
            <a:r>
              <a:rPr lang="nl-NL" sz="2000" b="1" dirty="0">
                <a:latin typeface="Verdana"/>
                <a:cs typeface="Verdana"/>
              </a:rPr>
              <a:t> voor </a:t>
            </a:r>
            <a:r>
              <a:rPr lang="nl-NL" sz="2000" b="1" dirty="0" smtClean="0">
                <a:latin typeface="Verdana"/>
                <a:cs typeface="Verdana"/>
              </a:rPr>
              <a:t>erfgoedinformatie</a:t>
            </a:r>
            <a:endParaRPr lang="nl-NL" sz="2000" b="1" dirty="0">
              <a:latin typeface="Verdana"/>
              <a:cs typeface="Verdana"/>
            </a:endParaRPr>
          </a:p>
          <a:p>
            <a:pPr marL="0" indent="0">
              <a:buNone/>
            </a:pPr>
            <a:endParaRPr lang="nl-NL" sz="2000" dirty="0">
              <a:latin typeface="Verdana"/>
              <a:cs typeface="Verdana"/>
            </a:endParaRPr>
          </a:p>
          <a:p>
            <a:r>
              <a:rPr lang="nl-NL" sz="2000" dirty="0">
                <a:latin typeface="Verdana"/>
                <a:cs typeface="Verdana"/>
              </a:rPr>
              <a:t>Gecontroleerde vocabulaires binnen de erfgoeddomeinen worden met elkaar verbonden en met externe bronnen. </a:t>
            </a:r>
          </a:p>
          <a:p>
            <a:pPr marL="0" indent="0">
              <a:buNone/>
            </a:pPr>
            <a:r>
              <a:rPr lang="nl-NL" sz="2000" dirty="0">
                <a:latin typeface="Verdana"/>
                <a:cs typeface="Verdana"/>
              </a:rPr>
              <a:t> </a:t>
            </a:r>
          </a:p>
          <a:p>
            <a:r>
              <a:rPr lang="nl-NL" sz="2000" dirty="0">
                <a:latin typeface="Verdana"/>
                <a:cs typeface="Verdana"/>
              </a:rPr>
              <a:t>Collectiebeheerders kunnen gebruik maken van meerdere bronnen voor het beschrijven van hun collectieobjecten</a:t>
            </a:r>
            <a:r>
              <a:rPr lang="nl-NL" sz="2000" dirty="0" smtClean="0">
                <a:latin typeface="Verdana"/>
                <a:cs typeface="Verdana"/>
              </a:rPr>
              <a:t>.</a:t>
            </a:r>
          </a:p>
          <a:p>
            <a:endParaRPr lang="nl-NL" sz="2000" dirty="0">
              <a:latin typeface="Verdana"/>
              <a:cs typeface="Verdana"/>
            </a:endParaRPr>
          </a:p>
          <a:p>
            <a:r>
              <a:rPr lang="nl-NL" sz="2000" dirty="0" smtClean="0">
                <a:latin typeface="Verdana"/>
                <a:cs typeface="Verdana"/>
              </a:rPr>
              <a:t>Gebruikers zoeken en navigeren naar erfgoedinformatie via concepten uit de </a:t>
            </a:r>
            <a:r>
              <a:rPr lang="nl-NL" sz="2000" dirty="0" err="1" smtClean="0">
                <a:latin typeface="Verdana"/>
                <a:cs typeface="Verdana"/>
              </a:rPr>
              <a:t>knowledge</a:t>
            </a:r>
            <a:r>
              <a:rPr lang="nl-NL" sz="2000" dirty="0" smtClean="0">
                <a:latin typeface="Verdana"/>
                <a:cs typeface="Verdana"/>
              </a:rPr>
              <a:t> </a:t>
            </a:r>
            <a:r>
              <a:rPr lang="nl-NL" sz="2000" dirty="0" err="1" smtClean="0">
                <a:latin typeface="Verdana"/>
                <a:cs typeface="Verdana"/>
              </a:rPr>
              <a:t>graph</a:t>
            </a:r>
            <a:r>
              <a:rPr lang="nl-NL" sz="2000" dirty="0" smtClean="0">
                <a:latin typeface="Verdana"/>
                <a:cs typeface="Verdana"/>
              </a:rPr>
              <a:t> (</a:t>
            </a:r>
            <a:r>
              <a:rPr lang="nl-NL" sz="2000" dirty="0" err="1" smtClean="0">
                <a:latin typeface="Verdana"/>
                <a:cs typeface="Verdana"/>
              </a:rPr>
              <a:t>domeinoverstijgend</a:t>
            </a:r>
            <a:r>
              <a:rPr lang="nl-NL" sz="2000" dirty="0" smtClean="0">
                <a:latin typeface="Verdana"/>
                <a:cs typeface="Verdana"/>
              </a:rPr>
              <a:t>, uit verschillende datasets/collecties)</a:t>
            </a:r>
          </a:p>
          <a:p>
            <a:endParaRPr lang="nl-NL" sz="2000" dirty="0">
              <a:latin typeface="Verdana"/>
              <a:cs typeface="Verdana"/>
            </a:endParaRPr>
          </a:p>
          <a:p>
            <a:r>
              <a:rPr lang="nl-NL" sz="2000" dirty="0" smtClean="0">
                <a:latin typeface="Verdana"/>
                <a:cs typeface="Verdana"/>
              </a:rPr>
              <a:t>Gebruikers krijgen via concepten uit de </a:t>
            </a:r>
            <a:r>
              <a:rPr lang="nl-NL" sz="2000" dirty="0" err="1" smtClean="0">
                <a:latin typeface="Verdana"/>
                <a:cs typeface="Verdana"/>
              </a:rPr>
              <a:t>knowledge</a:t>
            </a:r>
            <a:r>
              <a:rPr lang="nl-NL" sz="2000" dirty="0" smtClean="0">
                <a:latin typeface="Verdana"/>
                <a:cs typeface="Verdana"/>
              </a:rPr>
              <a:t> </a:t>
            </a:r>
            <a:r>
              <a:rPr lang="nl-NL" sz="2000" dirty="0" err="1" smtClean="0">
                <a:latin typeface="Verdana"/>
                <a:cs typeface="Verdana"/>
              </a:rPr>
              <a:t>graph</a:t>
            </a:r>
            <a:r>
              <a:rPr lang="nl-NL" sz="2000" dirty="0" smtClean="0">
                <a:latin typeface="Verdana"/>
                <a:cs typeface="Verdana"/>
              </a:rPr>
              <a:t> suggesties naar erfgoedinformatie</a:t>
            </a:r>
            <a:endParaRPr lang="nl-NL" sz="2000" dirty="0">
              <a:latin typeface="Verdana"/>
              <a:cs typeface="Verdana"/>
            </a:endParaRPr>
          </a:p>
          <a:p>
            <a:endParaRPr lang="en-GB" sz="2000" dirty="0">
              <a:latin typeface="Verdana"/>
              <a:cs typeface="Verdana"/>
            </a:endParaRPr>
          </a:p>
        </p:txBody>
      </p:sp>
    </p:spTree>
    <p:extLst>
      <p:ext uri="{BB962C8B-B14F-4D97-AF65-F5344CB8AC3E}">
        <p14:creationId xmlns:p14="http://schemas.microsoft.com/office/powerpoint/2010/main" val="1069079182"/>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pic>
        <p:nvPicPr>
          <p:cNvPr id="5" name="Afbeelding 4"/>
          <p:cNvPicPr>
            <a:picLocks noChangeAspect="1"/>
          </p:cNvPicPr>
          <p:nvPr/>
        </p:nvPicPr>
        <p:blipFill>
          <a:blip r:embed="rId4"/>
          <a:stretch>
            <a:fillRect/>
          </a:stretch>
        </p:blipFill>
        <p:spPr>
          <a:xfrm>
            <a:off x="2411760" y="1132434"/>
            <a:ext cx="4776440" cy="5077866"/>
          </a:xfrm>
          <a:prstGeom prst="rect">
            <a:avLst/>
          </a:prstGeom>
        </p:spPr>
      </p:pic>
    </p:spTree>
    <p:extLst>
      <p:ext uri="{BB962C8B-B14F-4D97-AF65-F5344CB8AC3E}">
        <p14:creationId xmlns:p14="http://schemas.microsoft.com/office/powerpoint/2010/main" val="2029135434"/>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
        <p:nvSpPr>
          <p:cNvPr id="2" name="Tijdelijke aanduiding voor inhoud 1"/>
          <p:cNvSpPr>
            <a:spLocks noGrp="1"/>
          </p:cNvSpPr>
          <p:nvPr>
            <p:ph idx="1"/>
          </p:nvPr>
        </p:nvSpPr>
        <p:spPr/>
        <p:txBody>
          <a:bodyPr>
            <a:normAutofit/>
          </a:bodyPr>
          <a:lstStyle/>
          <a:p>
            <a:pPr marL="0" indent="0">
              <a:buNone/>
            </a:pPr>
            <a:r>
              <a:rPr lang="nl-NL" sz="2000" b="1" dirty="0" smtClean="0">
                <a:latin typeface="Verdana"/>
                <a:cs typeface="Verdana"/>
              </a:rPr>
              <a:t>Ontwikkelingen: samenvatting</a:t>
            </a:r>
            <a:endParaRPr lang="nl-NL" sz="2000" b="1" dirty="0">
              <a:latin typeface="Verdana"/>
              <a:cs typeface="Verdana"/>
            </a:endParaRPr>
          </a:p>
          <a:p>
            <a:pPr marL="0" indent="0">
              <a:buNone/>
            </a:pPr>
            <a:endParaRPr lang="nl-NL" sz="2000" dirty="0">
              <a:latin typeface="Verdana"/>
              <a:cs typeface="Verdana"/>
            </a:endParaRPr>
          </a:p>
          <a:p>
            <a:pPr marL="457200" indent="-457200">
              <a:buFont typeface="+mj-lt"/>
              <a:buAutoNum type="arabicPeriod"/>
            </a:pPr>
            <a:r>
              <a:rPr lang="nl-NL" sz="2000" dirty="0" smtClean="0">
                <a:latin typeface="Verdana"/>
                <a:cs typeface="Verdana"/>
              </a:rPr>
              <a:t>Lancering DERA – richtlijn bij digitale projecten</a:t>
            </a:r>
          </a:p>
          <a:p>
            <a:pPr marL="457200" indent="-457200">
              <a:buFont typeface="+mj-lt"/>
              <a:buAutoNum type="arabicPeriod"/>
            </a:pPr>
            <a:endParaRPr lang="nl-NL" sz="2000" dirty="0">
              <a:latin typeface="Verdana"/>
              <a:cs typeface="Verdana"/>
            </a:endParaRPr>
          </a:p>
          <a:p>
            <a:pPr marL="457200" indent="-457200">
              <a:buFont typeface="+mj-lt"/>
              <a:buAutoNum type="arabicPeriod"/>
            </a:pPr>
            <a:r>
              <a:rPr lang="nl-NL" sz="2000" dirty="0" smtClean="0">
                <a:latin typeface="Verdana"/>
                <a:cs typeface="Verdana"/>
              </a:rPr>
              <a:t>Doorontwikkeling aggregatie – gedistribueerd netwerk</a:t>
            </a:r>
          </a:p>
          <a:p>
            <a:pPr marL="457200" indent="-457200">
              <a:buFont typeface="+mj-lt"/>
              <a:buAutoNum type="arabicPeriod"/>
            </a:pPr>
            <a:endParaRPr lang="nl-NL" sz="2000" dirty="0">
              <a:latin typeface="Verdana"/>
              <a:cs typeface="Verdana"/>
            </a:endParaRPr>
          </a:p>
          <a:p>
            <a:pPr marL="457200" indent="-457200">
              <a:buFont typeface="+mj-lt"/>
              <a:buAutoNum type="arabicPeriod"/>
            </a:pPr>
            <a:r>
              <a:rPr lang="nl-NL" sz="2000" dirty="0">
                <a:latin typeface="Verdana"/>
                <a:cs typeface="Verdana"/>
              </a:rPr>
              <a:t>N</a:t>
            </a:r>
            <a:r>
              <a:rPr lang="nl-NL" sz="2000" dirty="0" smtClean="0">
                <a:latin typeface="Verdana"/>
                <a:cs typeface="Verdana"/>
              </a:rPr>
              <a:t>etwerk terminologiebronnen – ontsluiting en vinden </a:t>
            </a:r>
          </a:p>
          <a:p>
            <a:pPr marL="457200" indent="-457200">
              <a:buFont typeface="+mj-lt"/>
              <a:buAutoNum type="arabicPeriod"/>
            </a:pPr>
            <a:endParaRPr lang="nl-NL" sz="2000" dirty="0">
              <a:latin typeface="Verdana"/>
              <a:cs typeface="Verdana"/>
            </a:endParaRPr>
          </a:p>
          <a:p>
            <a:pPr marL="457200" indent="-457200">
              <a:buFont typeface="+mj-lt"/>
              <a:buAutoNum type="arabicPeriod"/>
            </a:pPr>
            <a:endParaRPr lang="nl-NL" sz="2000" dirty="0">
              <a:latin typeface="Verdana"/>
              <a:cs typeface="Verdana"/>
            </a:endParaRPr>
          </a:p>
          <a:p>
            <a:pPr marL="0" indent="0">
              <a:buNone/>
            </a:pPr>
            <a:r>
              <a:rPr lang="nl-NL" sz="2000" dirty="0">
                <a:latin typeface="Verdana"/>
                <a:cs typeface="Verdana"/>
              </a:rPr>
              <a:t> </a:t>
            </a:r>
          </a:p>
        </p:txBody>
      </p:sp>
    </p:spTree>
    <p:extLst>
      <p:ext uri="{BB962C8B-B14F-4D97-AF65-F5344CB8AC3E}">
        <p14:creationId xmlns:p14="http://schemas.microsoft.com/office/powerpoint/2010/main" val="3014561655"/>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612205" y="1672927"/>
            <a:ext cx="7992243" cy="4420369"/>
          </a:xfrm>
          <a:prstGeom prst="rect">
            <a:avLst/>
          </a:prstGeom>
          <a:noFill/>
          <a:ln w="9525">
            <a:noFill/>
            <a:miter lim="800000"/>
            <a:headEnd/>
            <a:tailEnd/>
          </a:ln>
        </p:spPr>
        <p:txBody>
          <a:bodyPr lIns="92075" tIns="46038" rIns="92075" bIns="46038"/>
          <a:lstStyle/>
          <a:p>
            <a:pPr>
              <a:spcBef>
                <a:spcPct val="20000"/>
              </a:spcBef>
            </a:pPr>
            <a:endParaRPr lang="en-US" sz="2400" dirty="0">
              <a:latin typeface="Verdana" pitchFamily="34" charset="0"/>
              <a:ea typeface="Verdana" pitchFamily="34" charset="0"/>
              <a:cs typeface="Verdana" pitchFamily="34" charset="0"/>
            </a:endParaRPr>
          </a:p>
          <a:p>
            <a:pPr marL="342900" indent="-342900">
              <a:spcBef>
                <a:spcPct val="20000"/>
              </a:spcBef>
              <a:buFontTx/>
              <a:buAutoNum type="arabicPeriod"/>
            </a:pPr>
            <a:r>
              <a:rPr lang="en-US" sz="2400" dirty="0" err="1" smtClean="0">
                <a:solidFill>
                  <a:schemeClr val="bg1">
                    <a:lumMod val="85000"/>
                  </a:schemeClr>
                </a:solidFill>
                <a:latin typeface="Verdana" pitchFamily="34" charset="0"/>
                <a:ea typeface="Verdana" pitchFamily="34" charset="0"/>
                <a:cs typeface="Verdana" pitchFamily="34" charset="0"/>
              </a:rPr>
              <a:t>Evolutie</a:t>
            </a:r>
            <a:r>
              <a:rPr lang="en-US" sz="2400" dirty="0" smtClean="0">
                <a:solidFill>
                  <a:schemeClr val="bg1">
                    <a:lumMod val="85000"/>
                  </a:schemeClr>
                </a:solidFill>
                <a:latin typeface="Verdana" pitchFamily="34" charset="0"/>
                <a:ea typeface="Verdana" pitchFamily="34" charset="0"/>
                <a:cs typeface="Verdana" pitchFamily="34" charset="0"/>
              </a:rPr>
              <a:t> van </a:t>
            </a:r>
            <a:r>
              <a:rPr lang="en-US" sz="2400" dirty="0" err="1" smtClean="0">
                <a:solidFill>
                  <a:schemeClr val="bg1">
                    <a:lumMod val="85000"/>
                  </a:schemeClr>
                </a:solidFill>
                <a:latin typeface="Verdana" pitchFamily="34" charset="0"/>
                <a:ea typeface="Verdana" pitchFamily="34" charset="0"/>
                <a:cs typeface="Verdana" pitchFamily="34" charset="0"/>
              </a:rPr>
              <a:t>digitaal</a:t>
            </a:r>
            <a:r>
              <a:rPr lang="en-US" sz="2400" dirty="0" smtClean="0">
                <a:solidFill>
                  <a:schemeClr val="bg1">
                    <a:lumMod val="85000"/>
                  </a:schemeClr>
                </a:solidFill>
                <a:latin typeface="Verdana" pitchFamily="34" charset="0"/>
                <a:ea typeface="Verdana" pitchFamily="34" charset="0"/>
                <a:cs typeface="Verdana" pitchFamily="34" charset="0"/>
              </a:rPr>
              <a:t> </a:t>
            </a:r>
            <a:r>
              <a:rPr lang="en-US" sz="2400" dirty="0" err="1" smtClean="0">
                <a:solidFill>
                  <a:schemeClr val="bg1">
                    <a:lumMod val="85000"/>
                  </a:schemeClr>
                </a:solidFill>
                <a:latin typeface="Verdana" pitchFamily="34" charset="0"/>
                <a:ea typeface="Verdana" pitchFamily="34" charset="0"/>
                <a:cs typeface="Verdana" pitchFamily="34" charset="0"/>
              </a:rPr>
              <a:t>erfgoed</a:t>
            </a:r>
            <a:r>
              <a:rPr lang="en-US" sz="2400" dirty="0" smtClean="0">
                <a:solidFill>
                  <a:schemeClr val="bg1">
                    <a:lumMod val="85000"/>
                  </a:schemeClr>
                </a:solidFill>
                <a:latin typeface="Verdana" pitchFamily="34" charset="0"/>
                <a:ea typeface="Verdana" pitchFamily="34" charset="0"/>
                <a:cs typeface="Verdana" pitchFamily="34" charset="0"/>
              </a:rPr>
              <a:t> </a:t>
            </a:r>
            <a:endParaRPr lang="en-US" sz="2400" dirty="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endParaRPr lang="en-US" sz="2400" dirty="0">
              <a:latin typeface="Verdana" pitchFamily="34" charset="0"/>
              <a:ea typeface="Verdana" pitchFamily="34" charset="0"/>
              <a:cs typeface="Verdana" pitchFamily="34" charset="0"/>
            </a:endParaRPr>
          </a:p>
          <a:p>
            <a:pPr marL="342900" indent="-342900">
              <a:spcBef>
                <a:spcPct val="20000"/>
              </a:spcBef>
              <a:buFontTx/>
              <a:buAutoNum type="arabicPeriod"/>
            </a:pPr>
            <a:r>
              <a:rPr lang="en-GB" sz="2400" dirty="0" err="1" smtClean="0">
                <a:solidFill>
                  <a:schemeClr val="bg1">
                    <a:lumMod val="85000"/>
                  </a:schemeClr>
                </a:solidFill>
                <a:latin typeface="Verdana" pitchFamily="34" charset="0"/>
                <a:ea typeface="Verdana" pitchFamily="34" charset="0"/>
                <a:cs typeface="Verdana" pitchFamily="34" charset="0"/>
              </a:rPr>
              <a:t>Knelpunten</a:t>
            </a:r>
            <a:r>
              <a:rPr lang="en-GB" sz="2400" dirty="0" smtClean="0">
                <a:solidFill>
                  <a:schemeClr val="bg1">
                    <a:lumMod val="85000"/>
                  </a:schemeClr>
                </a:solidFill>
                <a:latin typeface="Verdana" pitchFamily="34" charset="0"/>
                <a:ea typeface="Verdana" pitchFamily="34" charset="0"/>
                <a:cs typeface="Verdana" pitchFamily="34" charset="0"/>
              </a:rPr>
              <a:t> </a:t>
            </a:r>
            <a:r>
              <a:rPr lang="en-GB" sz="2400" dirty="0" err="1" smtClean="0">
                <a:solidFill>
                  <a:schemeClr val="bg1">
                    <a:lumMod val="85000"/>
                  </a:schemeClr>
                </a:solidFill>
                <a:latin typeface="Verdana" pitchFamily="34" charset="0"/>
                <a:ea typeface="Verdana" pitchFamily="34" charset="0"/>
                <a:cs typeface="Verdana" pitchFamily="34" charset="0"/>
              </a:rPr>
              <a:t>zoeken</a:t>
            </a:r>
            <a:r>
              <a:rPr lang="en-GB" sz="2400" dirty="0" smtClean="0">
                <a:solidFill>
                  <a:schemeClr val="bg1">
                    <a:lumMod val="85000"/>
                  </a:schemeClr>
                </a:solidFill>
                <a:latin typeface="Verdana" pitchFamily="34" charset="0"/>
                <a:ea typeface="Verdana" pitchFamily="34" charset="0"/>
                <a:cs typeface="Verdana" pitchFamily="34" charset="0"/>
              </a:rPr>
              <a:t> en </a:t>
            </a:r>
            <a:r>
              <a:rPr lang="en-GB" sz="2400" dirty="0" err="1" smtClean="0">
                <a:solidFill>
                  <a:schemeClr val="bg1">
                    <a:lumMod val="85000"/>
                  </a:schemeClr>
                </a:solidFill>
                <a:latin typeface="Verdana" pitchFamily="34" charset="0"/>
                <a:ea typeface="Verdana" pitchFamily="34" charset="0"/>
                <a:cs typeface="Verdana" pitchFamily="34" charset="0"/>
              </a:rPr>
              <a:t>vinden</a:t>
            </a:r>
            <a:endParaRPr lang="en-GB" sz="2400" dirty="0" smtClean="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endParaRPr lang="en-GB" sz="2400" dirty="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r>
              <a:rPr lang="en-GB" sz="2400" dirty="0" err="1" smtClean="0">
                <a:solidFill>
                  <a:srgbClr val="D9D9D9"/>
                </a:solidFill>
                <a:latin typeface="Verdana" pitchFamily="34" charset="0"/>
                <a:ea typeface="Verdana" pitchFamily="34" charset="0"/>
                <a:cs typeface="Verdana" pitchFamily="34" charset="0"/>
              </a:rPr>
              <a:t>Ontwikkelingen</a:t>
            </a:r>
            <a:endParaRPr lang="en-GB" sz="2400" dirty="0" smtClean="0">
              <a:solidFill>
                <a:srgbClr val="D9D9D9"/>
              </a:solidFill>
              <a:latin typeface="Verdana" pitchFamily="34" charset="0"/>
              <a:ea typeface="Verdana" pitchFamily="34" charset="0"/>
              <a:cs typeface="Verdana" pitchFamily="34" charset="0"/>
            </a:endParaRPr>
          </a:p>
          <a:p>
            <a:pPr marL="342900" indent="-342900">
              <a:spcBef>
                <a:spcPct val="20000"/>
              </a:spcBef>
              <a:buFontTx/>
              <a:buAutoNum type="arabicPeriod"/>
            </a:pPr>
            <a:endParaRPr lang="en-GB" sz="2400" dirty="0" smtClean="0">
              <a:solidFill>
                <a:schemeClr val="bg1">
                  <a:lumMod val="85000"/>
                </a:schemeClr>
              </a:solidFill>
              <a:latin typeface="Verdana" pitchFamily="34" charset="0"/>
              <a:ea typeface="Verdana" pitchFamily="34" charset="0"/>
              <a:cs typeface="Verdana" pitchFamily="34" charset="0"/>
            </a:endParaRPr>
          </a:p>
          <a:p>
            <a:pPr marL="342900" indent="-342900">
              <a:spcBef>
                <a:spcPct val="20000"/>
              </a:spcBef>
              <a:buFontTx/>
              <a:buAutoNum type="arabicPeriod"/>
            </a:pPr>
            <a:r>
              <a:rPr lang="en-GB" sz="2400" dirty="0" smtClean="0">
                <a:latin typeface="Verdana" pitchFamily="34" charset="0"/>
                <a:ea typeface="Verdana" pitchFamily="34" charset="0"/>
                <a:cs typeface="Verdana" pitchFamily="34" charset="0"/>
              </a:rPr>
              <a:t>Impact op ‘de </a:t>
            </a:r>
            <a:r>
              <a:rPr lang="en-GB" sz="2400" dirty="0" err="1" smtClean="0">
                <a:latin typeface="Verdana" pitchFamily="34" charset="0"/>
                <a:ea typeface="Verdana" pitchFamily="34" charset="0"/>
                <a:cs typeface="Verdana" pitchFamily="34" charset="0"/>
              </a:rPr>
              <a:t>werkvloer</a:t>
            </a:r>
            <a:r>
              <a:rPr lang="en-GB" sz="2400" dirty="0" smtClean="0">
                <a:latin typeface="Verdana" pitchFamily="34" charset="0"/>
                <a:ea typeface="Verdana" pitchFamily="34" charset="0"/>
                <a:cs typeface="Verdana" pitchFamily="34" charset="0"/>
              </a:rPr>
              <a:t>’ </a:t>
            </a:r>
            <a:endParaRPr lang="en-GB" sz="2400" dirty="0">
              <a:latin typeface="Verdana" pitchFamily="34" charset="0"/>
              <a:ea typeface="Verdana" pitchFamily="34" charset="0"/>
              <a:cs typeface="Verdana" pitchFamily="34" charset="0"/>
            </a:endParaRPr>
          </a:p>
        </p:txBody>
      </p:sp>
      <p:pic>
        <p:nvPicPr>
          <p:cNvPr id="5"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Tree>
    <p:extLst>
      <p:ext uri="{BB962C8B-B14F-4D97-AF65-F5344CB8AC3E}">
        <p14:creationId xmlns:p14="http://schemas.microsoft.com/office/powerpoint/2010/main" val="3787300853"/>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216346" y="1412776"/>
            <a:ext cx="8820150" cy="339196"/>
          </a:xfrm>
          <a:prstGeom prst="rect">
            <a:avLst/>
          </a:prstGeom>
          <a:noFill/>
          <a:ln w="9525">
            <a:noFill/>
            <a:miter lim="800000"/>
            <a:headEnd/>
            <a:tailEnd/>
          </a:ln>
        </p:spPr>
        <p:txBody>
          <a:bodyPr lIns="92075" tIns="46038" rIns="92075" bIns="46038">
            <a:spAutoFit/>
          </a:bodyPr>
          <a:lstStyle/>
          <a:p>
            <a:r>
              <a:rPr lang="nl-NL" sz="1600" dirty="0" smtClean="0"/>
              <a:t>Van De Woonomgeving via </a:t>
            </a:r>
            <a:r>
              <a:rPr lang="nl-NL" sz="1600" dirty="0" err="1" smtClean="0"/>
              <a:t>WatWasWaar</a:t>
            </a:r>
            <a:r>
              <a:rPr lang="nl-NL" sz="1600" dirty="0" smtClean="0"/>
              <a:t> naar Erfgoed&amp;Locatie</a:t>
            </a:r>
            <a:endParaRPr lang="nl-NL" sz="1600" i="1" dirty="0" smtClean="0"/>
          </a:p>
        </p:txBody>
      </p:sp>
      <p:pic>
        <p:nvPicPr>
          <p:cNvPr id="7"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pic>
        <p:nvPicPr>
          <p:cNvPr id="339969" name="Picture 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6115" y="1988840"/>
            <a:ext cx="2881763" cy="2304256"/>
          </a:xfrm>
          <a:prstGeom prst="rect">
            <a:avLst/>
          </a:prstGeom>
          <a:noFill/>
          <a:ln w="9525">
            <a:noFill/>
            <a:miter lim="800000"/>
            <a:headEnd/>
            <a:tailEnd/>
          </a:ln>
        </p:spPr>
      </p:pic>
      <p:sp>
        <p:nvSpPr>
          <p:cNvPr id="5" name="Rectangle 4"/>
          <p:cNvSpPr>
            <a:spLocks noChangeArrowheads="1"/>
          </p:cNvSpPr>
          <p:nvPr/>
        </p:nvSpPr>
        <p:spPr bwMode="auto">
          <a:xfrm>
            <a:off x="251520" y="4437112"/>
            <a:ext cx="2664296" cy="1170193"/>
          </a:xfrm>
          <a:prstGeom prst="rect">
            <a:avLst/>
          </a:prstGeom>
          <a:noFill/>
          <a:ln w="9525">
            <a:noFill/>
            <a:miter lim="800000"/>
            <a:headEnd/>
            <a:tailEnd/>
          </a:ln>
        </p:spPr>
        <p:txBody>
          <a:bodyPr wrap="square" lIns="92075" tIns="46038" rIns="92075" bIns="46038">
            <a:spAutoFit/>
          </a:bodyPr>
          <a:lstStyle/>
          <a:p>
            <a:r>
              <a:rPr lang="nl-NL" sz="1400" dirty="0" smtClean="0">
                <a:latin typeface="Verdana" pitchFamily="34" charset="0"/>
                <a:ea typeface="Verdana" pitchFamily="34" charset="0"/>
                <a:cs typeface="Verdana" pitchFamily="34" charset="0"/>
              </a:rPr>
              <a:t>De Woonomgeving </a:t>
            </a:r>
          </a:p>
          <a:p>
            <a:r>
              <a:rPr lang="nl-NL" sz="1400" dirty="0" smtClean="0">
                <a:latin typeface="Verdana" pitchFamily="34" charset="0"/>
                <a:ea typeface="Verdana" pitchFamily="34" charset="0"/>
                <a:cs typeface="Verdana" pitchFamily="34" charset="0"/>
              </a:rPr>
              <a:t>(2004-2007)</a:t>
            </a:r>
          </a:p>
          <a:p>
            <a:endParaRPr lang="nl-NL" sz="1400" dirty="0" smtClean="0">
              <a:latin typeface="Verdana" pitchFamily="34" charset="0"/>
              <a:ea typeface="Verdana" pitchFamily="34" charset="0"/>
              <a:cs typeface="Verdana" pitchFamily="34" charset="0"/>
            </a:endParaRPr>
          </a:p>
          <a:p>
            <a:r>
              <a:rPr lang="nl-NL" sz="1400" dirty="0" smtClean="0">
                <a:latin typeface="Verdana" pitchFamily="34" charset="0"/>
                <a:ea typeface="Verdana" pitchFamily="34" charset="0"/>
                <a:cs typeface="Verdana" pitchFamily="34" charset="0"/>
              </a:rPr>
              <a:t>Hoogwaardige digitalisering</a:t>
            </a:r>
          </a:p>
          <a:p>
            <a:r>
              <a:rPr lang="nl-NL" sz="1400" dirty="0" smtClean="0">
                <a:latin typeface="Verdana" pitchFamily="34" charset="0"/>
                <a:ea typeface="Verdana" pitchFamily="34" charset="0"/>
                <a:cs typeface="Verdana" pitchFamily="34" charset="0"/>
              </a:rPr>
              <a:t>Kadastrale kaart 1832</a:t>
            </a:r>
          </a:p>
        </p:txBody>
      </p:sp>
      <p:pic>
        <p:nvPicPr>
          <p:cNvPr id="339970"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130396" y="1988840"/>
            <a:ext cx="2881763" cy="2304256"/>
          </a:xfrm>
          <a:prstGeom prst="rect">
            <a:avLst/>
          </a:prstGeom>
          <a:noFill/>
          <a:ln w="9525">
            <a:noFill/>
            <a:miter lim="800000"/>
            <a:headEnd/>
            <a:tailEnd/>
          </a:ln>
        </p:spPr>
      </p:pic>
      <p:sp>
        <p:nvSpPr>
          <p:cNvPr id="8" name="Rectangle 4"/>
          <p:cNvSpPr>
            <a:spLocks noChangeArrowheads="1"/>
          </p:cNvSpPr>
          <p:nvPr/>
        </p:nvSpPr>
        <p:spPr bwMode="auto">
          <a:xfrm>
            <a:off x="2987824" y="4437112"/>
            <a:ext cx="2664296" cy="1170193"/>
          </a:xfrm>
          <a:prstGeom prst="rect">
            <a:avLst/>
          </a:prstGeom>
          <a:noFill/>
          <a:ln w="9525">
            <a:noFill/>
            <a:miter lim="800000"/>
            <a:headEnd/>
            <a:tailEnd/>
          </a:ln>
        </p:spPr>
        <p:txBody>
          <a:bodyPr wrap="square" lIns="92075" tIns="46038" rIns="92075" bIns="46038">
            <a:spAutoFit/>
          </a:bodyPr>
          <a:lstStyle/>
          <a:p>
            <a:r>
              <a:rPr lang="nl-NL" sz="1400" dirty="0" err="1" smtClean="0">
                <a:latin typeface="Verdana" pitchFamily="34" charset="0"/>
                <a:ea typeface="Verdana" pitchFamily="34" charset="0"/>
                <a:cs typeface="Verdana" pitchFamily="34" charset="0"/>
              </a:rPr>
              <a:t>WatWasWaar</a:t>
            </a:r>
            <a:endParaRPr lang="nl-NL" sz="1400" dirty="0" smtClean="0">
              <a:latin typeface="Verdana" pitchFamily="34" charset="0"/>
              <a:ea typeface="Verdana" pitchFamily="34" charset="0"/>
              <a:cs typeface="Verdana" pitchFamily="34" charset="0"/>
            </a:endParaRPr>
          </a:p>
          <a:p>
            <a:r>
              <a:rPr lang="nl-NL" sz="1400" dirty="0" smtClean="0">
                <a:latin typeface="Verdana" pitchFamily="34" charset="0"/>
                <a:ea typeface="Verdana" pitchFamily="34" charset="0"/>
                <a:cs typeface="Verdana" pitchFamily="34" charset="0"/>
              </a:rPr>
              <a:t>(</a:t>
            </a:r>
            <a:r>
              <a:rPr lang="nl-NL" sz="1400" dirty="0" err="1" smtClean="0">
                <a:latin typeface="Verdana" pitchFamily="34" charset="0"/>
                <a:ea typeface="Verdana" pitchFamily="34" charset="0"/>
                <a:cs typeface="Verdana" pitchFamily="34" charset="0"/>
              </a:rPr>
              <a:t>2007-heden</a:t>
            </a:r>
            <a:r>
              <a:rPr lang="nl-NL" sz="1400" dirty="0" smtClean="0">
                <a:latin typeface="Verdana" pitchFamily="34" charset="0"/>
                <a:ea typeface="Verdana" pitchFamily="34" charset="0"/>
                <a:cs typeface="Verdana" pitchFamily="34" charset="0"/>
              </a:rPr>
              <a:t>)</a:t>
            </a:r>
          </a:p>
          <a:p>
            <a:endParaRPr lang="nl-NL" sz="1400" dirty="0" smtClean="0">
              <a:latin typeface="Verdana" pitchFamily="34" charset="0"/>
              <a:ea typeface="Verdana" pitchFamily="34" charset="0"/>
              <a:cs typeface="Verdana" pitchFamily="34" charset="0"/>
            </a:endParaRPr>
          </a:p>
          <a:p>
            <a:r>
              <a:rPr lang="nl-NL" sz="1400" dirty="0" smtClean="0">
                <a:latin typeface="Verdana" pitchFamily="34" charset="0"/>
                <a:ea typeface="Verdana" pitchFamily="34" charset="0"/>
                <a:cs typeface="Verdana" pitchFamily="34" charset="0"/>
              </a:rPr>
              <a:t>Ontsluiting met visuele technieken</a:t>
            </a:r>
          </a:p>
        </p:txBody>
      </p:sp>
      <p:pic>
        <p:nvPicPr>
          <p:cNvPr id="339971"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084168" y="1988841"/>
            <a:ext cx="2915958" cy="2331598"/>
          </a:xfrm>
          <a:prstGeom prst="rect">
            <a:avLst/>
          </a:prstGeom>
          <a:noFill/>
          <a:ln w="9525">
            <a:noFill/>
            <a:miter lim="800000"/>
            <a:headEnd/>
            <a:tailEnd/>
          </a:ln>
        </p:spPr>
      </p:pic>
      <p:sp>
        <p:nvSpPr>
          <p:cNvPr id="9" name="Rectangle 4"/>
          <p:cNvSpPr>
            <a:spLocks noChangeArrowheads="1"/>
          </p:cNvSpPr>
          <p:nvPr/>
        </p:nvSpPr>
        <p:spPr bwMode="auto">
          <a:xfrm>
            <a:off x="6012160" y="4437112"/>
            <a:ext cx="2664296" cy="1385637"/>
          </a:xfrm>
          <a:prstGeom prst="rect">
            <a:avLst/>
          </a:prstGeom>
          <a:noFill/>
          <a:ln w="9525">
            <a:noFill/>
            <a:miter lim="800000"/>
            <a:headEnd/>
            <a:tailEnd/>
          </a:ln>
        </p:spPr>
        <p:txBody>
          <a:bodyPr wrap="square" lIns="92075" tIns="46038" rIns="92075" bIns="46038">
            <a:spAutoFit/>
          </a:bodyPr>
          <a:lstStyle/>
          <a:p>
            <a:r>
              <a:rPr lang="nl-NL" sz="1400" dirty="0" smtClean="0">
                <a:latin typeface="Verdana" pitchFamily="34" charset="0"/>
                <a:ea typeface="Verdana" pitchFamily="34" charset="0"/>
                <a:cs typeface="Verdana" pitchFamily="34" charset="0"/>
              </a:rPr>
              <a:t>Erfgoed &amp; Locatie</a:t>
            </a:r>
          </a:p>
          <a:p>
            <a:r>
              <a:rPr lang="nl-NL" sz="1400" dirty="0" smtClean="0">
                <a:latin typeface="Verdana" pitchFamily="34" charset="0"/>
                <a:ea typeface="Verdana" pitchFamily="34" charset="0"/>
                <a:cs typeface="Verdana" pitchFamily="34" charset="0"/>
              </a:rPr>
              <a:t>2012-2015</a:t>
            </a:r>
          </a:p>
          <a:p>
            <a:endParaRPr lang="nl-NL" sz="1400" dirty="0">
              <a:latin typeface="Verdana" pitchFamily="34" charset="0"/>
              <a:ea typeface="Verdana" pitchFamily="34" charset="0"/>
              <a:cs typeface="Verdana" pitchFamily="34" charset="0"/>
            </a:endParaRPr>
          </a:p>
          <a:p>
            <a:r>
              <a:rPr lang="nl-NL" sz="1400" dirty="0" smtClean="0">
                <a:latin typeface="Verdana" pitchFamily="34" charset="0"/>
                <a:ea typeface="Verdana" pitchFamily="34" charset="0"/>
                <a:cs typeface="Verdana" pitchFamily="34" charset="0"/>
              </a:rPr>
              <a:t>Ontwikkeling van gemeenschappelijke voorzieningen </a:t>
            </a:r>
          </a:p>
        </p:txBody>
      </p:sp>
    </p:spTree>
    <p:extLst>
      <p:ext uri="{BB962C8B-B14F-4D97-AF65-F5344CB8AC3E}">
        <p14:creationId xmlns:p14="http://schemas.microsoft.com/office/powerpoint/2010/main" val="1070147019"/>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pic>
        <p:nvPicPr>
          <p:cNvPr id="2" name="Afbeelding 1"/>
          <p:cNvPicPr>
            <a:picLocks noChangeAspect="1"/>
          </p:cNvPicPr>
          <p:nvPr/>
        </p:nvPicPr>
        <p:blipFill>
          <a:blip r:embed="rId4"/>
          <a:stretch>
            <a:fillRect/>
          </a:stretch>
        </p:blipFill>
        <p:spPr>
          <a:xfrm>
            <a:off x="0" y="1052736"/>
            <a:ext cx="9144000" cy="5340809"/>
          </a:xfrm>
          <a:prstGeom prst="rect">
            <a:avLst/>
          </a:prstGeom>
        </p:spPr>
      </p:pic>
    </p:spTree>
    <p:extLst>
      <p:ext uri="{BB962C8B-B14F-4D97-AF65-F5344CB8AC3E}">
        <p14:creationId xmlns:p14="http://schemas.microsoft.com/office/powerpoint/2010/main" val="1251852160"/>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sp>
        <p:nvSpPr>
          <p:cNvPr id="2" name="Tijdelijke aanduiding voor inhoud 1"/>
          <p:cNvSpPr>
            <a:spLocks noGrp="1"/>
          </p:cNvSpPr>
          <p:nvPr>
            <p:ph idx="1"/>
          </p:nvPr>
        </p:nvSpPr>
        <p:spPr/>
        <p:txBody>
          <a:bodyPr>
            <a:normAutofit fontScale="92500" lnSpcReduction="20000"/>
          </a:bodyPr>
          <a:lstStyle/>
          <a:p>
            <a:pPr marL="0" indent="0">
              <a:buNone/>
            </a:pPr>
            <a:r>
              <a:rPr lang="nl-NL" sz="2000" b="1" dirty="0" smtClean="0">
                <a:latin typeface="Verdana"/>
                <a:cs typeface="Verdana"/>
              </a:rPr>
              <a:t>Meer praktijkvoorbeelden ‘impact op de werkvloer’</a:t>
            </a:r>
            <a:endParaRPr lang="nl-NL" sz="2000" b="1" dirty="0">
              <a:latin typeface="Verdana"/>
              <a:cs typeface="Verdana"/>
            </a:endParaRPr>
          </a:p>
          <a:p>
            <a:pPr marL="0" indent="0">
              <a:buNone/>
            </a:pPr>
            <a:endParaRPr lang="nl-NL" sz="2000" dirty="0">
              <a:latin typeface="Verdana"/>
              <a:cs typeface="Verdana"/>
            </a:endParaRPr>
          </a:p>
          <a:p>
            <a:pPr marL="457200" indent="-457200">
              <a:buFont typeface="+mj-lt"/>
              <a:buAutoNum type="arabicPeriod"/>
            </a:pPr>
            <a:r>
              <a:rPr lang="nl-NL" sz="2000" dirty="0" smtClean="0">
                <a:latin typeface="Verdana"/>
                <a:cs typeface="Verdana"/>
              </a:rPr>
              <a:t>Visuele thesaurus voor mode en kostuums</a:t>
            </a:r>
          </a:p>
          <a:p>
            <a:pPr>
              <a:buFont typeface="Wingdings" charset="2"/>
              <a:buChar char="Ø"/>
            </a:pPr>
            <a:r>
              <a:rPr lang="nl-NL" sz="2000" dirty="0" smtClean="0">
                <a:latin typeface="Verdana"/>
                <a:cs typeface="Verdana"/>
              </a:rPr>
              <a:t>Tools voor gezamenlijk beheer en opbouw terminologiebronnen</a:t>
            </a:r>
            <a:endParaRPr lang="nl-NL" sz="1600" dirty="0" smtClean="0">
              <a:latin typeface="Verdana"/>
              <a:cs typeface="Verdana"/>
            </a:endParaRPr>
          </a:p>
          <a:p>
            <a:pPr marL="457200" indent="-457200">
              <a:buFont typeface="+mj-lt"/>
              <a:buAutoNum type="arabicPlain"/>
            </a:pPr>
            <a:endParaRPr lang="nl-NL" sz="2000" dirty="0">
              <a:latin typeface="Verdana"/>
              <a:cs typeface="Verdana"/>
            </a:endParaRPr>
          </a:p>
          <a:p>
            <a:pPr marL="457200" indent="-457200">
              <a:buFont typeface="+mj-lt"/>
              <a:buAutoNum type="arabicPeriod" startAt="2"/>
            </a:pPr>
            <a:r>
              <a:rPr lang="nl-NL" sz="2000" dirty="0" err="1" smtClean="0">
                <a:latin typeface="Verdana"/>
                <a:cs typeface="Verdana"/>
              </a:rPr>
              <a:t>Webarchief</a:t>
            </a:r>
            <a:r>
              <a:rPr lang="nl-NL" sz="2000" dirty="0" smtClean="0">
                <a:latin typeface="Verdana"/>
                <a:cs typeface="Verdana"/>
              </a:rPr>
              <a:t> Groninger Archieven</a:t>
            </a:r>
          </a:p>
          <a:p>
            <a:pPr>
              <a:buFont typeface="Wingdings" charset="2"/>
              <a:buChar char="Ø"/>
            </a:pPr>
            <a:r>
              <a:rPr lang="nl-NL" sz="2000" dirty="0" smtClean="0">
                <a:latin typeface="Verdana"/>
                <a:cs typeface="Verdana"/>
              </a:rPr>
              <a:t>Gebruik van externe terminologiebron bij ontsluiting eigen collectie</a:t>
            </a:r>
          </a:p>
          <a:p>
            <a:pPr marL="457200" indent="-457200">
              <a:buFont typeface="+mj-lt"/>
              <a:buAutoNum type="arabicPeriod"/>
            </a:pPr>
            <a:endParaRPr lang="nl-NL" sz="2000" dirty="0">
              <a:latin typeface="Verdana"/>
              <a:cs typeface="Verdana"/>
            </a:endParaRPr>
          </a:p>
          <a:p>
            <a:pPr marL="457200" indent="-457200">
              <a:buFont typeface="+mj-lt"/>
              <a:buAutoNum type="arabicPeriod" startAt="3"/>
            </a:pPr>
            <a:r>
              <a:rPr lang="nl-NL" sz="2000" dirty="0" smtClean="0">
                <a:latin typeface="Verdana"/>
                <a:cs typeface="Verdana"/>
              </a:rPr>
              <a:t>Digitalisering oorlogsbronnen </a:t>
            </a:r>
          </a:p>
          <a:p>
            <a:pPr>
              <a:buFont typeface="Wingdings" charset="2"/>
              <a:buChar char="Ø"/>
            </a:pPr>
            <a:r>
              <a:rPr lang="nl-NL" sz="2000" dirty="0" smtClean="0">
                <a:latin typeface="Verdana"/>
                <a:cs typeface="Verdana"/>
              </a:rPr>
              <a:t>Opbouw en gebruik van thematische terminologiebron</a:t>
            </a:r>
          </a:p>
          <a:p>
            <a:pPr marL="457200" indent="-457200">
              <a:buFont typeface="+mj-lt"/>
              <a:buAutoNum type="arabicPeriod"/>
            </a:pPr>
            <a:endParaRPr lang="nl-NL" sz="2000" dirty="0">
              <a:latin typeface="Verdana"/>
              <a:cs typeface="Verdana"/>
            </a:endParaRPr>
          </a:p>
          <a:p>
            <a:pPr marL="457200" indent="-457200">
              <a:buFont typeface="+mj-lt"/>
              <a:buAutoNum type="arabicPeriod" startAt="4"/>
            </a:pPr>
            <a:r>
              <a:rPr lang="nl-NL" sz="2000" dirty="0" smtClean="0">
                <a:latin typeface="Verdana"/>
                <a:cs typeface="Verdana"/>
              </a:rPr>
              <a:t>AAT – Erfgoedthesaurus</a:t>
            </a:r>
          </a:p>
          <a:p>
            <a:pPr>
              <a:buFont typeface="Wingdings" charset="2"/>
              <a:buChar char="Ø"/>
            </a:pPr>
            <a:r>
              <a:rPr lang="nl-NL" sz="2000" dirty="0" smtClean="0">
                <a:latin typeface="Verdana"/>
                <a:cs typeface="Verdana"/>
              </a:rPr>
              <a:t>Afstemming tussen terminologiebronnen in het netwerk</a:t>
            </a:r>
            <a:endParaRPr lang="nl-NL" sz="2000" dirty="0">
              <a:latin typeface="Verdana"/>
              <a:cs typeface="Verdana"/>
            </a:endParaRPr>
          </a:p>
          <a:p>
            <a:pPr marL="0" indent="0">
              <a:buNone/>
            </a:pPr>
            <a:r>
              <a:rPr lang="nl-NL" sz="2000" dirty="0">
                <a:latin typeface="Verdana"/>
                <a:cs typeface="Verdana"/>
              </a:rPr>
              <a:t> </a:t>
            </a:r>
          </a:p>
        </p:txBody>
      </p:sp>
    </p:spTree>
    <p:extLst>
      <p:ext uri="{BB962C8B-B14F-4D97-AF65-F5344CB8AC3E}">
        <p14:creationId xmlns:p14="http://schemas.microsoft.com/office/powerpoint/2010/main" val="1147514954"/>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2" cstate="print"/>
          <a:srcRect/>
          <a:stretch>
            <a:fillRect/>
          </a:stretch>
        </p:blipFill>
        <p:spPr bwMode="auto">
          <a:xfrm>
            <a:off x="0" y="-27384"/>
            <a:ext cx="9144000" cy="926592"/>
          </a:xfrm>
          <a:prstGeom prst="rect">
            <a:avLst/>
          </a:prstGeom>
          <a:noFill/>
          <a:ln w="9525">
            <a:noFill/>
            <a:miter lim="800000"/>
            <a:headEnd/>
            <a:tailEnd/>
          </a:ln>
        </p:spPr>
      </p:pic>
      <p:graphicFrame>
        <p:nvGraphicFramePr>
          <p:cNvPr id="7" name="Grafiek 6"/>
          <p:cNvGraphicFramePr/>
          <p:nvPr/>
        </p:nvGraphicFramePr>
        <p:xfrm>
          <a:off x="179512" y="1412776"/>
          <a:ext cx="4464496" cy="53285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afiek 9"/>
          <p:cNvGraphicFramePr/>
          <p:nvPr/>
        </p:nvGraphicFramePr>
        <p:xfrm>
          <a:off x="4644008" y="1412776"/>
          <a:ext cx="4211588" cy="4968552"/>
        </p:xfrm>
        <a:graphic>
          <a:graphicData uri="http://schemas.openxmlformats.org/drawingml/2006/chart">
            <c:chart xmlns:c="http://schemas.openxmlformats.org/drawingml/2006/chart" xmlns:r="http://schemas.openxmlformats.org/officeDocument/2006/relationships" r:id="rId4"/>
          </a:graphicData>
        </a:graphic>
      </p:graphicFrame>
      <p:pic>
        <p:nvPicPr>
          <p:cNvPr id="9" name="Picture 4" descr="1000x100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244408" y="5949280"/>
            <a:ext cx="865037" cy="864331"/>
          </a:xfrm>
          <a:prstGeom prst="rect">
            <a:avLst/>
          </a:prstGeom>
          <a:noFill/>
        </p:spPr>
      </p:pic>
    </p:spTree>
    <p:extLst>
      <p:ext uri="{BB962C8B-B14F-4D97-AF65-F5344CB8AC3E}">
        <p14:creationId xmlns:p14="http://schemas.microsoft.com/office/powerpoint/2010/main" val="1714616712"/>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79512" y="1340768"/>
            <a:ext cx="8712968" cy="1800201"/>
          </a:xfrm>
          <a:prstGeom prst="rect">
            <a:avLst/>
          </a:prstGeom>
          <a:solidFill>
            <a:srgbClr val="FFFFCC"/>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GB" sz="16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WP1: </a:t>
            </a:r>
            <a:r>
              <a:rPr lang="en-GB" sz="1600" b="1" dirty="0" err="1" smtClean="0">
                <a:solidFill>
                  <a:schemeClr val="tx1"/>
                </a:solidFill>
                <a:latin typeface="Verdana" panose="020B0604030504040204" pitchFamily="34" charset="0"/>
                <a:ea typeface="Verdana" panose="020B0604030504040204" pitchFamily="34" charset="0"/>
                <a:cs typeface="Verdana" panose="020B0604030504040204" pitchFamily="34" charset="0"/>
              </a:rPr>
              <a:t>Zichtbaar</a:t>
            </a:r>
            <a:endParaRPr lang="en-GB" sz="1600" b="1"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defRPr/>
            </a:pPr>
            <a:endParaRPr lang="en-GB" sz="16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defRPr/>
            </a:pPr>
            <a:r>
              <a:rPr lang="nl-NL" sz="16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De </a:t>
            </a:r>
            <a:r>
              <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rPr>
              <a:t>maatschappelijke waarde van digitaal erfgoed vergroten, door zichtbaarheid </a:t>
            </a:r>
            <a:r>
              <a:rPr lang="nl-NL" sz="16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van collecties </a:t>
            </a:r>
            <a:r>
              <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rPr>
              <a:t>te verbeteren, vraag te verkennen en </a:t>
            </a:r>
            <a:r>
              <a:rPr lang="nl-NL" sz="16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gebruik </a:t>
            </a:r>
            <a:r>
              <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rPr>
              <a:t>te vergemakkelijken</a:t>
            </a:r>
            <a:r>
              <a:rPr lang="nl-NL" sz="16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p>
          <a:p>
            <a:pPr algn="ctr">
              <a:defRPr/>
            </a:pPr>
            <a:endParaRPr lang="nl-NL" sz="16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defRPr/>
            </a:pPr>
            <a:r>
              <a:rPr lang="nl-NL" sz="1600" i="1" dirty="0" smtClean="0">
                <a:solidFill>
                  <a:schemeClr val="tx1"/>
                </a:solidFill>
                <a:latin typeface="Verdana" panose="020B0604030504040204" pitchFamily="34" charset="0"/>
                <a:ea typeface="Verdana" panose="020B0604030504040204" pitchFamily="34" charset="0"/>
                <a:cs typeface="Verdana" panose="020B0604030504040204" pitchFamily="34" charset="0"/>
              </a:rPr>
              <a:t>Vraagarticulatie / Online zichtbaarheid / Competenties / Internationale profilering</a:t>
            </a:r>
            <a:endParaRPr lang="en-GB" sz="1600" i="1"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Rectangle 11"/>
          <p:cNvSpPr/>
          <p:nvPr/>
        </p:nvSpPr>
        <p:spPr>
          <a:xfrm>
            <a:off x="179512" y="3284984"/>
            <a:ext cx="8712968" cy="1728192"/>
          </a:xfrm>
          <a:prstGeom prst="rect">
            <a:avLst/>
          </a:prstGeom>
          <a:solidFill>
            <a:srgbClr val="FFFFCC"/>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GB" sz="16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WP2</a:t>
            </a:r>
            <a:r>
              <a:rPr lang="en-GB" sz="1600" b="1"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GB" sz="1600" b="1" dirty="0" err="1" smtClean="0">
                <a:solidFill>
                  <a:schemeClr val="tx1"/>
                </a:solidFill>
                <a:latin typeface="Verdana" panose="020B0604030504040204" pitchFamily="34" charset="0"/>
                <a:ea typeface="Verdana" panose="020B0604030504040204" pitchFamily="34" charset="0"/>
                <a:cs typeface="Verdana" panose="020B0604030504040204" pitchFamily="34" charset="0"/>
              </a:rPr>
              <a:t>Bruikbaar</a:t>
            </a:r>
            <a:endParaRPr lang="en-GB" sz="1600" b="1"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defRPr/>
            </a:pPr>
            <a:endParaRPr lang="en-GB" sz="16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defRPr/>
            </a:pPr>
            <a:r>
              <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rPr>
              <a:t>Het gezamenlijk online aanbieden, verrijken en contextualiseren van collecties. </a:t>
            </a:r>
            <a:r>
              <a:rPr lang="nl-NL" sz="16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Daarmee de </a:t>
            </a:r>
            <a:r>
              <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rPr>
              <a:t>bruikbaarheid </a:t>
            </a:r>
            <a:r>
              <a:rPr lang="nl-NL" sz="16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ervan vergroten voor </a:t>
            </a:r>
            <a:r>
              <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rPr>
              <a:t>de verschillende doelgroepen</a:t>
            </a:r>
            <a:r>
              <a:rPr lang="nl-NL" sz="16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p>
          <a:p>
            <a:pPr algn="ctr">
              <a:defRPr/>
            </a:pPr>
            <a:endParaRPr lang="nl-NL" sz="16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defRPr/>
            </a:pPr>
            <a:r>
              <a:rPr lang="nl-NL" sz="1600" i="1" dirty="0" smtClean="0">
                <a:solidFill>
                  <a:schemeClr val="tx1"/>
                </a:solidFill>
                <a:latin typeface="Verdana" panose="020B0604030504040204" pitchFamily="34" charset="0"/>
                <a:ea typeface="Verdana" panose="020B0604030504040204" pitchFamily="34" charset="0"/>
                <a:cs typeface="Verdana" panose="020B0604030504040204" pitchFamily="34" charset="0"/>
              </a:rPr>
              <a:t>Aggregatie / Thematisch beheer / R&amp;D</a:t>
            </a:r>
            <a:endParaRPr lang="en-GB" sz="1600" i="1"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3" name="Rectangle 12"/>
          <p:cNvSpPr/>
          <p:nvPr/>
        </p:nvSpPr>
        <p:spPr>
          <a:xfrm>
            <a:off x="179512" y="5157192"/>
            <a:ext cx="8712968" cy="1584177"/>
          </a:xfrm>
          <a:prstGeom prst="rect">
            <a:avLst/>
          </a:prstGeom>
          <a:solidFill>
            <a:srgbClr val="FFFFCC"/>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GB" sz="16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WP3: </a:t>
            </a:r>
            <a:r>
              <a:rPr lang="en-GB" sz="1600" b="1" dirty="0" err="1" smtClean="0">
                <a:solidFill>
                  <a:schemeClr val="tx1"/>
                </a:solidFill>
                <a:latin typeface="Verdana" panose="020B0604030504040204" pitchFamily="34" charset="0"/>
                <a:ea typeface="Verdana" panose="020B0604030504040204" pitchFamily="34" charset="0"/>
                <a:cs typeface="Verdana" panose="020B0604030504040204" pitchFamily="34" charset="0"/>
              </a:rPr>
              <a:t>Houdbaar</a:t>
            </a:r>
            <a:endParaRPr lang="en-GB" sz="16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defRPr/>
            </a:pPr>
            <a:endParaRPr lang="en-GB" sz="16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defRPr/>
            </a:pPr>
            <a:r>
              <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rPr>
              <a:t>Door </a:t>
            </a:r>
            <a:r>
              <a:rPr lang="nl-NL" sz="1600" dirty="0" err="1">
                <a:solidFill>
                  <a:schemeClr val="tx1"/>
                </a:solidFill>
                <a:latin typeface="Verdana" panose="020B0604030504040204" pitchFamily="34" charset="0"/>
                <a:ea typeface="Verdana" panose="020B0604030504040204" pitchFamily="34" charset="0"/>
                <a:cs typeface="Verdana" panose="020B0604030504040204" pitchFamily="34" charset="0"/>
              </a:rPr>
              <a:t>domeinoverstijgende</a:t>
            </a:r>
            <a:r>
              <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rPr>
              <a:t> samenwerking een gezamenlijke infrastructuur tot stand brengen waarin duurzame toegang tot digitale informatie gegarandeerd is</a:t>
            </a:r>
            <a:r>
              <a:rPr lang="nl-NL" sz="16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p>
          <a:p>
            <a:pPr algn="ctr">
              <a:defRPr/>
            </a:pPr>
            <a:endParaRPr lang="nl-NL" sz="16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defRPr/>
            </a:pPr>
            <a:r>
              <a:rPr lang="nl-NL" sz="1600" i="1" dirty="0" smtClean="0">
                <a:solidFill>
                  <a:schemeClr val="tx1"/>
                </a:solidFill>
                <a:latin typeface="Verdana" panose="020B0604030504040204" pitchFamily="34" charset="0"/>
                <a:ea typeface="Verdana" panose="020B0604030504040204" pitchFamily="34" charset="0"/>
                <a:cs typeface="Verdana" panose="020B0604030504040204" pitchFamily="34" charset="0"/>
              </a:rPr>
              <a:t>Schaalbaarheid / Kostenbeheersing / Rollen en verantwoordelijkheden</a:t>
            </a:r>
            <a:endParaRPr lang="en-GB" sz="1600" i="1"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16" name="Picture 1"/>
          <p:cNvPicPr>
            <a:picLocks noChangeAspect="1" noChangeArrowheads="1"/>
          </p:cNvPicPr>
          <p:nvPr/>
        </p:nvPicPr>
        <p:blipFill>
          <a:blip r:embed="rId2" cstate="print"/>
          <a:srcRect/>
          <a:stretch>
            <a:fillRect/>
          </a:stretch>
        </p:blipFill>
        <p:spPr bwMode="auto">
          <a:xfrm>
            <a:off x="0" y="-27384"/>
            <a:ext cx="9144000" cy="926592"/>
          </a:xfrm>
          <a:prstGeom prst="rect">
            <a:avLst/>
          </a:prstGeom>
          <a:noFill/>
          <a:ln w="9525">
            <a:noFill/>
            <a:miter lim="800000"/>
            <a:headEnd/>
            <a:tailEnd/>
          </a:ln>
        </p:spPr>
      </p:pic>
      <p:sp>
        <p:nvSpPr>
          <p:cNvPr id="17" name="Rectangle 2"/>
          <p:cNvSpPr txBox="1">
            <a:spLocks noChangeArrowheads="1"/>
          </p:cNvSpPr>
          <p:nvPr/>
        </p:nvSpPr>
        <p:spPr bwMode="auto">
          <a:xfrm>
            <a:off x="-35719" y="908721"/>
            <a:ext cx="9144000" cy="504056"/>
          </a:xfrm>
          <a:prstGeom prst="rect">
            <a:avLst/>
          </a:prstGeom>
          <a:noFill/>
          <a:ln w="9525">
            <a:noFill/>
            <a:miter lim="800000"/>
            <a:headEnd/>
            <a:tailEnd/>
          </a:ln>
        </p:spPr>
        <p:txBody>
          <a:bodyPr lIns="92075" tIns="46038" rIns="92075" bIns="46038" anchor="ctr"/>
          <a:lstStyle/>
          <a:p>
            <a:pPr algn="ctr" eaLnBrk="0" hangingPunct="0">
              <a:defRPr/>
            </a:pPr>
            <a:r>
              <a:rPr lang="nl-NL" sz="1600" i="1" kern="0" dirty="0" smtClean="0">
                <a:latin typeface="Verdana" pitchFamily="34" charset="0"/>
                <a:ea typeface="Verdana" pitchFamily="34" charset="0"/>
                <a:cs typeface="Verdana" pitchFamily="34" charset="0"/>
              </a:rPr>
              <a:t>Drie werkprogramma’s </a:t>
            </a:r>
          </a:p>
        </p:txBody>
      </p:sp>
    </p:spTree>
    <p:extLst>
      <p:ext uri="{BB962C8B-B14F-4D97-AF65-F5344CB8AC3E}">
        <p14:creationId xmlns:p14="http://schemas.microsoft.com/office/powerpoint/2010/main" val="1251169649"/>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body" idx="4294967295"/>
          </p:nvPr>
        </p:nvSpPr>
        <p:spPr>
          <a:xfrm>
            <a:off x="89097" y="2204194"/>
            <a:ext cx="4321175" cy="4439989"/>
          </a:xfrm>
        </p:spPr>
        <p:txBody>
          <a:bodyPr/>
          <a:lstStyle/>
          <a:p>
            <a:pPr marL="609600" indent="-609600" algn="r" eaLnBrk="1" hangingPunct="1">
              <a:buFontTx/>
              <a:buNone/>
            </a:pPr>
            <a:r>
              <a:rPr lang="en-US" sz="1800" i="1" dirty="0" err="1" smtClean="0">
                <a:latin typeface="Verdana" pitchFamily="34" charset="0"/>
                <a:ea typeface="Verdana" pitchFamily="34" charset="0"/>
                <a:cs typeface="Verdana" pitchFamily="34" charset="0"/>
              </a:rPr>
              <a:t>Traditioneel</a:t>
            </a:r>
            <a:r>
              <a:rPr lang="en-US" sz="1800" i="1" dirty="0" smtClean="0">
                <a:latin typeface="Verdana" pitchFamily="34" charset="0"/>
                <a:ea typeface="Verdana" pitchFamily="34" charset="0"/>
                <a:cs typeface="Verdana" pitchFamily="34" charset="0"/>
              </a:rPr>
              <a:t> </a:t>
            </a:r>
            <a:r>
              <a:rPr lang="en-US" sz="1800" i="1" dirty="0" err="1" smtClean="0">
                <a:latin typeface="Verdana" pitchFamily="34" charset="0"/>
                <a:ea typeface="Verdana" pitchFamily="34" charset="0"/>
                <a:cs typeface="Verdana" pitchFamily="34" charset="0"/>
              </a:rPr>
              <a:t>profiel</a:t>
            </a:r>
            <a:endParaRPr lang="en-US" sz="1800" i="1" dirty="0" smtClean="0">
              <a:latin typeface="Verdana" pitchFamily="34" charset="0"/>
              <a:ea typeface="Verdana" pitchFamily="34" charset="0"/>
              <a:cs typeface="Verdana" pitchFamily="34" charset="0"/>
            </a:endParaRPr>
          </a:p>
          <a:p>
            <a:pPr marL="609600" indent="-609600" algn="r" eaLnBrk="1" hangingPunct="1">
              <a:buFontTx/>
              <a:buNone/>
            </a:pPr>
            <a:endParaRPr lang="en-US" sz="1800" dirty="0" smtClean="0">
              <a:latin typeface="Verdana" pitchFamily="34" charset="0"/>
              <a:ea typeface="Verdana" pitchFamily="34" charset="0"/>
              <a:cs typeface="Verdana" pitchFamily="34" charset="0"/>
            </a:endParaRPr>
          </a:p>
          <a:p>
            <a:pPr marL="609600" indent="-609600" algn="r" eaLnBrk="1" hangingPunct="1">
              <a:buFontTx/>
              <a:buNone/>
            </a:pPr>
            <a:r>
              <a:rPr lang="en-US" sz="1800" dirty="0" err="1" smtClean="0">
                <a:latin typeface="Verdana" pitchFamily="34" charset="0"/>
                <a:ea typeface="Verdana" pitchFamily="34" charset="0"/>
                <a:cs typeface="Verdana" pitchFamily="34" charset="0"/>
              </a:rPr>
              <a:t>Fysieke</a:t>
            </a:r>
            <a:r>
              <a:rPr lang="en-US" sz="1800" dirty="0" smtClean="0">
                <a:latin typeface="Verdana" pitchFamily="34" charset="0"/>
                <a:ea typeface="Verdana" pitchFamily="34" charset="0"/>
                <a:cs typeface="Verdana" pitchFamily="34" charset="0"/>
              </a:rPr>
              <a:t> </a:t>
            </a:r>
            <a:r>
              <a:rPr lang="en-US" sz="1800" dirty="0" err="1" smtClean="0">
                <a:latin typeface="Verdana" pitchFamily="34" charset="0"/>
                <a:ea typeface="Verdana" pitchFamily="34" charset="0"/>
                <a:cs typeface="Verdana" pitchFamily="34" charset="0"/>
              </a:rPr>
              <a:t>collecties</a:t>
            </a:r>
            <a:endParaRPr lang="en-US" sz="1800" dirty="0" smtClean="0">
              <a:latin typeface="Verdana" pitchFamily="34" charset="0"/>
              <a:ea typeface="Verdana" pitchFamily="34" charset="0"/>
              <a:cs typeface="Verdana" pitchFamily="34" charset="0"/>
            </a:endParaRPr>
          </a:p>
          <a:p>
            <a:pPr marL="609600" indent="-609600" algn="r" eaLnBrk="1" hangingPunct="1">
              <a:buFontTx/>
              <a:buNone/>
            </a:pPr>
            <a:endParaRPr lang="en-US" sz="1800" dirty="0" smtClean="0">
              <a:latin typeface="Verdana" pitchFamily="34" charset="0"/>
              <a:ea typeface="Verdana" pitchFamily="34" charset="0"/>
              <a:cs typeface="Verdana" pitchFamily="34" charset="0"/>
            </a:endParaRPr>
          </a:p>
          <a:p>
            <a:pPr marL="609600" indent="-609600" algn="r" eaLnBrk="1" hangingPunct="1">
              <a:buFontTx/>
              <a:buNone/>
            </a:pPr>
            <a:r>
              <a:rPr lang="en-US" sz="1800" dirty="0" err="1" smtClean="0">
                <a:latin typeface="Verdana" pitchFamily="34" charset="0"/>
                <a:ea typeface="Verdana" pitchFamily="34" charset="0"/>
                <a:cs typeface="Verdana" pitchFamily="34" charset="0"/>
              </a:rPr>
              <a:t>Lokale</a:t>
            </a:r>
            <a:r>
              <a:rPr lang="en-US" sz="1800" dirty="0" smtClean="0">
                <a:latin typeface="Verdana" pitchFamily="34" charset="0"/>
                <a:ea typeface="Verdana" pitchFamily="34" charset="0"/>
                <a:cs typeface="Verdana" pitchFamily="34" charset="0"/>
              </a:rPr>
              <a:t> </a:t>
            </a:r>
            <a:r>
              <a:rPr lang="en-US" sz="1800" dirty="0" err="1" smtClean="0">
                <a:latin typeface="Verdana" pitchFamily="34" charset="0"/>
                <a:ea typeface="Verdana" pitchFamily="34" charset="0"/>
                <a:cs typeface="Verdana" pitchFamily="34" charset="0"/>
              </a:rPr>
              <a:t>dienstverlening</a:t>
            </a:r>
            <a:endParaRPr lang="en-US" sz="1800" dirty="0" smtClean="0">
              <a:latin typeface="Verdana" pitchFamily="34" charset="0"/>
              <a:ea typeface="Verdana" pitchFamily="34" charset="0"/>
              <a:cs typeface="Verdana" pitchFamily="34" charset="0"/>
            </a:endParaRPr>
          </a:p>
          <a:p>
            <a:pPr marL="609600" indent="-609600" algn="r" eaLnBrk="1" hangingPunct="1">
              <a:buFontTx/>
              <a:buNone/>
            </a:pPr>
            <a:endParaRPr lang="en-US" sz="1800" dirty="0" smtClean="0">
              <a:latin typeface="Verdana" pitchFamily="34" charset="0"/>
              <a:ea typeface="Verdana" pitchFamily="34" charset="0"/>
              <a:cs typeface="Verdana" pitchFamily="34" charset="0"/>
            </a:endParaRPr>
          </a:p>
          <a:p>
            <a:pPr marL="609600" indent="-609600" algn="r" eaLnBrk="1" hangingPunct="1">
              <a:buFontTx/>
              <a:buNone/>
            </a:pPr>
            <a:r>
              <a:rPr lang="en-US" sz="1800" dirty="0" smtClean="0">
                <a:latin typeface="Verdana" pitchFamily="34" charset="0"/>
                <a:ea typeface="Verdana" pitchFamily="34" charset="0"/>
                <a:cs typeface="Verdana" pitchFamily="34" charset="0"/>
              </a:rPr>
              <a:t>Expertise over </a:t>
            </a:r>
            <a:r>
              <a:rPr lang="en-US" sz="1800" dirty="0" err="1" smtClean="0">
                <a:latin typeface="Verdana" pitchFamily="34" charset="0"/>
                <a:ea typeface="Verdana" pitchFamily="34" charset="0"/>
                <a:cs typeface="Verdana" pitchFamily="34" charset="0"/>
              </a:rPr>
              <a:t>collecties</a:t>
            </a:r>
            <a:endParaRPr lang="en-US" sz="1800" dirty="0" smtClean="0">
              <a:latin typeface="Verdana" pitchFamily="34" charset="0"/>
              <a:ea typeface="Verdana" pitchFamily="34" charset="0"/>
              <a:cs typeface="Verdana" pitchFamily="34" charset="0"/>
            </a:endParaRPr>
          </a:p>
          <a:p>
            <a:pPr marL="609600" indent="-609600" algn="r" eaLnBrk="1" hangingPunct="1">
              <a:buFontTx/>
              <a:buNone/>
            </a:pPr>
            <a:endParaRPr lang="en-US" sz="1800" dirty="0" smtClean="0">
              <a:latin typeface="Verdana" pitchFamily="34" charset="0"/>
              <a:ea typeface="Verdana" pitchFamily="34" charset="0"/>
              <a:cs typeface="Verdana" pitchFamily="34" charset="0"/>
            </a:endParaRPr>
          </a:p>
          <a:p>
            <a:pPr marL="609600" indent="-609600" algn="r" eaLnBrk="1" hangingPunct="1">
              <a:buNone/>
            </a:pPr>
            <a:r>
              <a:rPr lang="en-US" sz="1800" dirty="0" err="1" smtClean="0">
                <a:latin typeface="Verdana" pitchFamily="34" charset="0"/>
                <a:ea typeface="Verdana" pitchFamily="34" charset="0"/>
                <a:cs typeface="Verdana" pitchFamily="34" charset="0"/>
              </a:rPr>
              <a:t>Kennis</a:t>
            </a:r>
            <a:r>
              <a:rPr lang="en-US" sz="1800" dirty="0" smtClean="0">
                <a:latin typeface="Verdana" pitchFamily="34" charset="0"/>
                <a:ea typeface="Verdana" pitchFamily="34" charset="0"/>
                <a:cs typeface="Verdana" pitchFamily="34" charset="0"/>
              </a:rPr>
              <a:t>: ‘Push’</a:t>
            </a:r>
          </a:p>
          <a:p>
            <a:pPr marL="609600" indent="-609600" algn="r" eaLnBrk="1" hangingPunct="1">
              <a:buFontTx/>
              <a:buNone/>
            </a:pPr>
            <a:endParaRPr lang="en-US" sz="1800" dirty="0" smtClean="0">
              <a:latin typeface="Verdana" pitchFamily="34" charset="0"/>
              <a:ea typeface="Verdana" pitchFamily="34" charset="0"/>
              <a:cs typeface="Verdana" pitchFamily="34" charset="0"/>
            </a:endParaRPr>
          </a:p>
          <a:p>
            <a:pPr marL="609600" indent="-609600" algn="r" eaLnBrk="1" hangingPunct="1">
              <a:buFontTx/>
              <a:buNone/>
            </a:pPr>
            <a:r>
              <a:rPr lang="en-US" sz="1800" dirty="0" err="1" smtClean="0">
                <a:latin typeface="Verdana" pitchFamily="34" charset="0"/>
                <a:ea typeface="Verdana" pitchFamily="34" charset="0"/>
                <a:cs typeface="Verdana" pitchFamily="34" charset="0"/>
              </a:rPr>
              <a:t>Gecontroleerde</a:t>
            </a:r>
            <a:r>
              <a:rPr lang="en-US" sz="1800" dirty="0" smtClean="0">
                <a:latin typeface="Verdana" pitchFamily="34" charset="0"/>
                <a:ea typeface="Verdana" pitchFamily="34" charset="0"/>
                <a:cs typeface="Verdana" pitchFamily="34" charset="0"/>
              </a:rPr>
              <a:t> </a:t>
            </a:r>
            <a:r>
              <a:rPr lang="en-US" sz="1800" dirty="0" err="1" smtClean="0">
                <a:latin typeface="Verdana" pitchFamily="34" charset="0"/>
                <a:ea typeface="Verdana" pitchFamily="34" charset="0"/>
                <a:cs typeface="Verdana" pitchFamily="34" charset="0"/>
              </a:rPr>
              <a:t>dienstverlening</a:t>
            </a:r>
            <a:endParaRPr lang="en-US" sz="1800" dirty="0" smtClean="0">
              <a:latin typeface="Verdana" pitchFamily="34" charset="0"/>
              <a:ea typeface="Verdana" pitchFamily="34" charset="0"/>
              <a:cs typeface="Verdana" pitchFamily="34" charset="0"/>
            </a:endParaRPr>
          </a:p>
          <a:p>
            <a:pPr marL="609600" indent="-609600" algn="r" eaLnBrk="1" hangingPunct="1">
              <a:buFontTx/>
              <a:buNone/>
            </a:pPr>
            <a:endParaRPr lang="en-US" sz="1800" dirty="0" smtClean="0">
              <a:latin typeface="Verdana" pitchFamily="34" charset="0"/>
              <a:ea typeface="Verdana" pitchFamily="34" charset="0"/>
              <a:cs typeface="Verdana" pitchFamily="34" charset="0"/>
            </a:endParaRPr>
          </a:p>
          <a:p>
            <a:pPr marL="609600" indent="-609600" algn="r" eaLnBrk="1" hangingPunct="1">
              <a:buFontTx/>
              <a:buNone/>
            </a:pPr>
            <a:r>
              <a:rPr lang="en-US" sz="1800" dirty="0" err="1" smtClean="0">
                <a:latin typeface="Verdana" pitchFamily="34" charset="0"/>
                <a:ea typeface="Verdana" pitchFamily="34" charset="0"/>
                <a:cs typeface="Verdana" pitchFamily="34" charset="0"/>
              </a:rPr>
              <a:t>Meerwaarde</a:t>
            </a:r>
            <a:r>
              <a:rPr lang="en-US" sz="1800" dirty="0" smtClean="0">
                <a:latin typeface="Verdana" pitchFamily="34" charset="0"/>
                <a:ea typeface="Verdana" pitchFamily="34" charset="0"/>
                <a:cs typeface="Verdana" pitchFamily="34" charset="0"/>
              </a:rPr>
              <a:t>: </a:t>
            </a:r>
            <a:r>
              <a:rPr lang="en-US" sz="1800" dirty="0" err="1" smtClean="0">
                <a:latin typeface="Verdana" pitchFamily="34" charset="0"/>
                <a:ea typeface="Verdana" pitchFamily="34" charset="0"/>
                <a:cs typeface="Verdana" pitchFamily="34" charset="0"/>
              </a:rPr>
              <a:t>reputatie</a:t>
            </a:r>
            <a:endParaRPr lang="nl-NL" sz="1800" dirty="0" smtClean="0">
              <a:latin typeface="Verdana" pitchFamily="34" charset="0"/>
              <a:ea typeface="Verdana" pitchFamily="34" charset="0"/>
              <a:cs typeface="Verdana" pitchFamily="34" charset="0"/>
            </a:endParaRPr>
          </a:p>
        </p:txBody>
      </p:sp>
      <p:sp>
        <p:nvSpPr>
          <p:cNvPr id="32771" name="Rectangle 8"/>
          <p:cNvSpPr>
            <a:spLocks noChangeArrowheads="1"/>
          </p:cNvSpPr>
          <p:nvPr/>
        </p:nvSpPr>
        <p:spPr bwMode="auto">
          <a:xfrm>
            <a:off x="34924" y="1197422"/>
            <a:ext cx="9109075" cy="431378"/>
          </a:xfrm>
          <a:prstGeom prst="rect">
            <a:avLst/>
          </a:prstGeom>
          <a:noFill/>
          <a:ln w="9525">
            <a:noFill/>
            <a:miter lim="800000"/>
            <a:headEnd/>
            <a:tailEnd/>
          </a:ln>
        </p:spPr>
        <p:txBody>
          <a:bodyPr anchor="ctr"/>
          <a:lstStyle/>
          <a:p>
            <a:pPr algn="ctr" eaLnBrk="0" hangingPunct="0"/>
            <a:endParaRPr lang="en-GB" sz="2800" dirty="0">
              <a:latin typeface="Verdana" pitchFamily="34" charset="0"/>
              <a:ea typeface="Verdana" pitchFamily="34" charset="0"/>
              <a:cs typeface="Verdana" pitchFamily="34" charset="0"/>
            </a:endParaRPr>
          </a:p>
        </p:txBody>
      </p:sp>
      <p:sp>
        <p:nvSpPr>
          <p:cNvPr id="5126" name="Rectangle 3"/>
          <p:cNvSpPr>
            <a:spLocks noChangeArrowheads="1"/>
          </p:cNvSpPr>
          <p:nvPr/>
        </p:nvSpPr>
        <p:spPr bwMode="auto">
          <a:xfrm>
            <a:off x="4732535" y="2204194"/>
            <a:ext cx="4303961" cy="4367981"/>
          </a:xfrm>
          <a:prstGeom prst="rect">
            <a:avLst/>
          </a:prstGeom>
          <a:noFill/>
          <a:ln w="9525">
            <a:noFill/>
            <a:miter lim="800000"/>
            <a:headEnd/>
            <a:tailEnd/>
          </a:ln>
        </p:spPr>
        <p:txBody>
          <a:bodyPr/>
          <a:lstStyle/>
          <a:p>
            <a:pPr marL="609600" indent="-609600">
              <a:spcBef>
                <a:spcPct val="20000"/>
              </a:spcBef>
            </a:pPr>
            <a:r>
              <a:rPr lang="en-US" i="1" dirty="0" err="1" smtClean="0">
                <a:latin typeface="Verdana" pitchFamily="34" charset="0"/>
                <a:ea typeface="Verdana" pitchFamily="34" charset="0"/>
                <a:cs typeface="Verdana" pitchFamily="34" charset="0"/>
              </a:rPr>
              <a:t>Nieuw</a:t>
            </a:r>
            <a:r>
              <a:rPr lang="en-US" i="1" dirty="0" smtClean="0">
                <a:latin typeface="Verdana" pitchFamily="34" charset="0"/>
                <a:ea typeface="Verdana" pitchFamily="34" charset="0"/>
                <a:cs typeface="Verdana" pitchFamily="34" charset="0"/>
              </a:rPr>
              <a:t> </a:t>
            </a:r>
            <a:r>
              <a:rPr lang="en-US" i="1" dirty="0" err="1" smtClean="0">
                <a:latin typeface="Verdana" pitchFamily="34" charset="0"/>
                <a:ea typeface="Verdana" pitchFamily="34" charset="0"/>
                <a:cs typeface="Verdana" pitchFamily="34" charset="0"/>
              </a:rPr>
              <a:t>additioneel</a:t>
            </a:r>
            <a:r>
              <a:rPr lang="en-US" i="1" dirty="0" smtClean="0">
                <a:latin typeface="Verdana" pitchFamily="34" charset="0"/>
                <a:ea typeface="Verdana" pitchFamily="34" charset="0"/>
                <a:cs typeface="Verdana" pitchFamily="34" charset="0"/>
              </a:rPr>
              <a:t> </a:t>
            </a:r>
            <a:r>
              <a:rPr lang="en-US" i="1" dirty="0" err="1" smtClean="0">
                <a:latin typeface="Verdana" pitchFamily="34" charset="0"/>
                <a:ea typeface="Verdana" pitchFamily="34" charset="0"/>
                <a:cs typeface="Verdana" pitchFamily="34" charset="0"/>
              </a:rPr>
              <a:t>profiel</a:t>
            </a:r>
            <a:endParaRPr lang="en-US" i="1" dirty="0" smtClean="0">
              <a:latin typeface="Verdana" pitchFamily="34" charset="0"/>
              <a:ea typeface="Verdana" pitchFamily="34" charset="0"/>
              <a:cs typeface="Verdana" pitchFamily="34" charset="0"/>
            </a:endParaRPr>
          </a:p>
          <a:p>
            <a:pPr marL="609600" indent="-609600">
              <a:spcBef>
                <a:spcPct val="20000"/>
              </a:spcBef>
            </a:pPr>
            <a:endParaRPr lang="en-US" dirty="0" smtClean="0">
              <a:latin typeface="Verdana" pitchFamily="34" charset="0"/>
              <a:ea typeface="Verdana" pitchFamily="34" charset="0"/>
              <a:cs typeface="Verdana" pitchFamily="34" charset="0"/>
            </a:endParaRPr>
          </a:p>
          <a:p>
            <a:pPr marL="609600" indent="-609600">
              <a:spcBef>
                <a:spcPct val="20000"/>
              </a:spcBef>
            </a:pPr>
            <a:r>
              <a:rPr lang="en-US" dirty="0" smtClean="0">
                <a:latin typeface="Verdana" pitchFamily="34" charset="0"/>
                <a:ea typeface="Verdana" pitchFamily="34" charset="0"/>
                <a:cs typeface="Verdana" pitchFamily="34" charset="0"/>
              </a:rPr>
              <a:t> (born) digital </a:t>
            </a:r>
            <a:r>
              <a:rPr lang="en-US" dirty="0" err="1" smtClean="0">
                <a:latin typeface="Verdana" pitchFamily="34" charset="0"/>
                <a:ea typeface="Verdana" pitchFamily="34" charset="0"/>
                <a:cs typeface="Verdana" pitchFamily="34" charset="0"/>
              </a:rPr>
              <a:t>collecties</a:t>
            </a:r>
            <a:endParaRPr lang="en-US" dirty="0">
              <a:latin typeface="Verdana" pitchFamily="34" charset="0"/>
              <a:ea typeface="Verdana" pitchFamily="34" charset="0"/>
              <a:cs typeface="Verdana" pitchFamily="34" charset="0"/>
            </a:endParaRPr>
          </a:p>
          <a:p>
            <a:pPr marL="609600" indent="-609600">
              <a:spcBef>
                <a:spcPct val="20000"/>
              </a:spcBef>
            </a:pPr>
            <a:endParaRPr lang="en-US" dirty="0">
              <a:latin typeface="Verdana" pitchFamily="34" charset="0"/>
              <a:ea typeface="Verdana" pitchFamily="34" charset="0"/>
              <a:cs typeface="Verdana" pitchFamily="34" charset="0"/>
            </a:endParaRPr>
          </a:p>
          <a:p>
            <a:pPr marL="609600" indent="-609600">
              <a:spcBef>
                <a:spcPct val="20000"/>
              </a:spcBef>
            </a:pPr>
            <a:r>
              <a:rPr lang="en-US" dirty="0" err="1" smtClean="0">
                <a:latin typeface="Verdana" pitchFamily="34" charset="0"/>
                <a:ea typeface="Verdana" pitchFamily="34" charset="0"/>
                <a:cs typeface="Verdana" pitchFamily="34" charset="0"/>
              </a:rPr>
              <a:t>Netwerk</a:t>
            </a:r>
            <a:r>
              <a:rPr lang="en-US" dirty="0" smtClean="0">
                <a:latin typeface="Verdana" pitchFamily="34" charset="0"/>
                <a:ea typeface="Verdana" pitchFamily="34" charset="0"/>
                <a:cs typeface="Verdana" pitchFamily="34" charset="0"/>
              </a:rPr>
              <a:t>, platform</a:t>
            </a:r>
            <a:endParaRPr lang="en-US" dirty="0">
              <a:latin typeface="Verdana" pitchFamily="34" charset="0"/>
              <a:ea typeface="Verdana" pitchFamily="34" charset="0"/>
              <a:cs typeface="Verdana" pitchFamily="34" charset="0"/>
            </a:endParaRPr>
          </a:p>
          <a:p>
            <a:pPr marL="609600" indent="-609600">
              <a:spcBef>
                <a:spcPct val="20000"/>
              </a:spcBef>
            </a:pPr>
            <a:endParaRPr lang="en-US" dirty="0" smtClean="0">
              <a:latin typeface="Verdana" pitchFamily="34" charset="0"/>
              <a:ea typeface="Verdana" pitchFamily="34" charset="0"/>
              <a:cs typeface="Verdana" pitchFamily="34" charset="0"/>
            </a:endParaRPr>
          </a:p>
          <a:p>
            <a:pPr marL="609600" indent="-609600">
              <a:spcBef>
                <a:spcPct val="20000"/>
              </a:spcBef>
            </a:pPr>
            <a:r>
              <a:rPr lang="en-US" dirty="0" err="1" smtClean="0">
                <a:latin typeface="Verdana" pitchFamily="34" charset="0"/>
                <a:ea typeface="Verdana" pitchFamily="34" charset="0"/>
                <a:cs typeface="Verdana" pitchFamily="34" charset="0"/>
              </a:rPr>
              <a:t>Nieuwe</a:t>
            </a:r>
            <a:r>
              <a:rPr lang="en-US" dirty="0" smtClean="0">
                <a:latin typeface="Verdana" pitchFamily="34" charset="0"/>
                <a:ea typeface="Verdana" pitchFamily="34" charset="0"/>
                <a:cs typeface="Verdana" pitchFamily="34" charset="0"/>
              </a:rPr>
              <a:t> skills</a:t>
            </a:r>
            <a:endParaRPr lang="en-US" dirty="0">
              <a:latin typeface="Verdana" pitchFamily="34" charset="0"/>
              <a:ea typeface="Verdana" pitchFamily="34" charset="0"/>
              <a:cs typeface="Verdana" pitchFamily="34" charset="0"/>
            </a:endParaRPr>
          </a:p>
          <a:p>
            <a:pPr marL="609600" indent="-609600">
              <a:spcBef>
                <a:spcPct val="20000"/>
              </a:spcBef>
            </a:pPr>
            <a:endParaRPr lang="en-US" dirty="0" smtClean="0">
              <a:latin typeface="Verdana" pitchFamily="34" charset="0"/>
              <a:ea typeface="Verdana" pitchFamily="34" charset="0"/>
              <a:cs typeface="Verdana" pitchFamily="34" charset="0"/>
            </a:endParaRPr>
          </a:p>
          <a:p>
            <a:pPr marL="609600" indent="-609600">
              <a:spcBef>
                <a:spcPct val="20000"/>
              </a:spcBef>
            </a:pPr>
            <a:r>
              <a:rPr lang="en-US" dirty="0" err="1" smtClean="0">
                <a:latin typeface="Verdana" pitchFamily="34" charset="0"/>
                <a:ea typeface="Verdana" pitchFamily="34" charset="0"/>
                <a:cs typeface="Verdana" pitchFamily="34" charset="0"/>
              </a:rPr>
              <a:t>Interactie</a:t>
            </a:r>
            <a:r>
              <a:rPr lang="en-US" dirty="0" smtClean="0">
                <a:latin typeface="Verdana" pitchFamily="34" charset="0"/>
                <a:ea typeface="Verdana" pitchFamily="34" charset="0"/>
                <a:cs typeface="Verdana" pitchFamily="34" charset="0"/>
              </a:rPr>
              <a:t>: ‘Pull’ </a:t>
            </a:r>
          </a:p>
          <a:p>
            <a:pPr marL="609600" indent="-609600">
              <a:spcBef>
                <a:spcPct val="20000"/>
              </a:spcBef>
            </a:pPr>
            <a:endParaRPr lang="en-US" dirty="0" smtClean="0">
              <a:latin typeface="Verdana" pitchFamily="34" charset="0"/>
              <a:ea typeface="Verdana" pitchFamily="34" charset="0"/>
              <a:cs typeface="Verdana" pitchFamily="34" charset="0"/>
            </a:endParaRPr>
          </a:p>
          <a:p>
            <a:pPr marL="609600" indent="-609600">
              <a:spcBef>
                <a:spcPct val="20000"/>
              </a:spcBef>
            </a:pPr>
            <a:r>
              <a:rPr lang="en-US" dirty="0" smtClean="0">
                <a:latin typeface="Verdana" pitchFamily="34" charset="0"/>
                <a:ea typeface="Verdana" pitchFamily="34" charset="0"/>
                <a:cs typeface="Verdana" pitchFamily="34" charset="0"/>
              </a:rPr>
              <a:t>Communities &amp; social media</a:t>
            </a:r>
          </a:p>
          <a:p>
            <a:pPr marL="609600" indent="-609600">
              <a:spcBef>
                <a:spcPct val="20000"/>
              </a:spcBef>
            </a:pPr>
            <a:endParaRPr lang="en-US" dirty="0" smtClean="0">
              <a:latin typeface="Verdana" pitchFamily="34" charset="0"/>
              <a:ea typeface="Verdana" pitchFamily="34" charset="0"/>
              <a:cs typeface="Verdana" pitchFamily="34" charset="0"/>
            </a:endParaRPr>
          </a:p>
          <a:p>
            <a:pPr marL="609600" indent="-609600">
              <a:spcBef>
                <a:spcPct val="20000"/>
              </a:spcBef>
            </a:pPr>
            <a:r>
              <a:rPr lang="en-US" dirty="0" err="1" smtClean="0">
                <a:latin typeface="Verdana" pitchFamily="34" charset="0"/>
                <a:ea typeface="Verdana" pitchFamily="34" charset="0"/>
                <a:cs typeface="Verdana" pitchFamily="34" charset="0"/>
              </a:rPr>
              <a:t>Meerwaarde</a:t>
            </a:r>
            <a:r>
              <a:rPr lang="en-US" dirty="0" smtClean="0">
                <a:latin typeface="Verdana" pitchFamily="34" charset="0"/>
                <a:ea typeface="Verdana" pitchFamily="34" charset="0"/>
                <a:cs typeface="Verdana" pitchFamily="34" charset="0"/>
              </a:rPr>
              <a:t>: </a:t>
            </a:r>
            <a:r>
              <a:rPr lang="en-US" dirty="0" err="1" smtClean="0">
                <a:latin typeface="Verdana" pitchFamily="34" charset="0"/>
                <a:ea typeface="Verdana" pitchFamily="34" charset="0"/>
                <a:cs typeface="Verdana" pitchFamily="34" charset="0"/>
              </a:rPr>
              <a:t>performance&amp;impact</a:t>
            </a:r>
            <a:endParaRPr lang="nl-NL" dirty="0">
              <a:latin typeface="Verdana" pitchFamily="34" charset="0"/>
              <a:ea typeface="Verdana" pitchFamily="34" charset="0"/>
              <a:cs typeface="Verdana" pitchFamily="34" charset="0"/>
            </a:endParaRPr>
          </a:p>
        </p:txBody>
      </p:sp>
      <p:sp>
        <p:nvSpPr>
          <p:cNvPr id="32773" name="Rectangle 3"/>
          <p:cNvSpPr>
            <a:spLocks noChangeArrowheads="1"/>
          </p:cNvSpPr>
          <p:nvPr/>
        </p:nvSpPr>
        <p:spPr bwMode="auto">
          <a:xfrm>
            <a:off x="2840235" y="2204194"/>
            <a:ext cx="3549650" cy="4367981"/>
          </a:xfrm>
          <a:prstGeom prst="rect">
            <a:avLst/>
          </a:prstGeom>
          <a:noFill/>
          <a:ln w="9525">
            <a:noFill/>
            <a:miter lim="800000"/>
            <a:headEnd/>
            <a:tailEnd/>
          </a:ln>
        </p:spPr>
        <p:txBody>
          <a:bodyPr/>
          <a:lstStyle/>
          <a:p>
            <a:pPr marL="609600" indent="-609600" algn="ctr">
              <a:spcBef>
                <a:spcPct val="20000"/>
              </a:spcBef>
            </a:pPr>
            <a:r>
              <a:rPr lang="en-US" dirty="0">
                <a:latin typeface="Verdana" pitchFamily="34" charset="0"/>
                <a:ea typeface="Verdana" pitchFamily="34" charset="0"/>
                <a:cs typeface="Verdana" pitchFamily="34" charset="0"/>
              </a:rPr>
              <a:t>-</a:t>
            </a:r>
          </a:p>
          <a:p>
            <a:pPr marL="609600" indent="-609600" algn="ctr">
              <a:spcBef>
                <a:spcPct val="20000"/>
              </a:spcBef>
            </a:pPr>
            <a:endParaRPr lang="en-US" dirty="0" smtClean="0">
              <a:latin typeface="Verdana" pitchFamily="34" charset="0"/>
              <a:ea typeface="Verdana" pitchFamily="34" charset="0"/>
              <a:cs typeface="Verdana" pitchFamily="34" charset="0"/>
            </a:endParaRPr>
          </a:p>
          <a:p>
            <a:pPr marL="609600" indent="-609600" algn="ctr">
              <a:spcBef>
                <a:spcPct val="20000"/>
              </a:spcBef>
            </a:pPr>
            <a:r>
              <a:rPr lang="en-US" dirty="0" smtClean="0">
                <a:latin typeface="Verdana" pitchFamily="34" charset="0"/>
                <a:ea typeface="Verdana" pitchFamily="34" charset="0"/>
                <a:cs typeface="Verdana" pitchFamily="34" charset="0"/>
              </a:rPr>
              <a:t>-</a:t>
            </a:r>
            <a:endParaRPr lang="en-US" dirty="0">
              <a:latin typeface="Verdana" pitchFamily="34" charset="0"/>
              <a:ea typeface="Verdana" pitchFamily="34" charset="0"/>
              <a:cs typeface="Verdana" pitchFamily="34" charset="0"/>
            </a:endParaRPr>
          </a:p>
          <a:p>
            <a:pPr marL="609600" indent="-609600" algn="ctr">
              <a:spcBef>
                <a:spcPct val="20000"/>
              </a:spcBef>
            </a:pPr>
            <a:endParaRPr lang="en-US" dirty="0">
              <a:latin typeface="Verdana" pitchFamily="34" charset="0"/>
              <a:ea typeface="Verdana" pitchFamily="34" charset="0"/>
              <a:cs typeface="Verdana" pitchFamily="34" charset="0"/>
            </a:endParaRPr>
          </a:p>
          <a:p>
            <a:pPr marL="609600" indent="-609600" algn="ctr">
              <a:spcBef>
                <a:spcPct val="20000"/>
              </a:spcBef>
            </a:pPr>
            <a:r>
              <a:rPr lang="en-US" dirty="0">
                <a:latin typeface="Verdana" pitchFamily="34" charset="0"/>
                <a:ea typeface="Verdana" pitchFamily="34" charset="0"/>
                <a:cs typeface="Verdana" pitchFamily="34" charset="0"/>
              </a:rPr>
              <a:t>-</a:t>
            </a:r>
          </a:p>
          <a:p>
            <a:pPr marL="609600" indent="-609600" algn="ctr">
              <a:spcBef>
                <a:spcPct val="20000"/>
              </a:spcBef>
            </a:pPr>
            <a:endParaRPr lang="en-US" dirty="0">
              <a:latin typeface="Verdana" pitchFamily="34" charset="0"/>
              <a:ea typeface="Verdana" pitchFamily="34" charset="0"/>
              <a:cs typeface="Verdana" pitchFamily="34" charset="0"/>
            </a:endParaRPr>
          </a:p>
          <a:p>
            <a:pPr marL="609600" indent="-609600" algn="ctr">
              <a:spcBef>
                <a:spcPct val="20000"/>
              </a:spcBef>
            </a:pPr>
            <a:r>
              <a:rPr lang="en-US" dirty="0">
                <a:latin typeface="Verdana" pitchFamily="34" charset="0"/>
                <a:ea typeface="Verdana" pitchFamily="34" charset="0"/>
                <a:cs typeface="Verdana" pitchFamily="34" charset="0"/>
              </a:rPr>
              <a:t>-</a:t>
            </a:r>
          </a:p>
          <a:p>
            <a:pPr marL="609600" indent="-609600" algn="ctr">
              <a:spcBef>
                <a:spcPct val="20000"/>
              </a:spcBef>
            </a:pPr>
            <a:endParaRPr lang="en-US" dirty="0">
              <a:latin typeface="Verdana" pitchFamily="34" charset="0"/>
              <a:ea typeface="Verdana" pitchFamily="34" charset="0"/>
              <a:cs typeface="Verdana" pitchFamily="34" charset="0"/>
            </a:endParaRPr>
          </a:p>
          <a:p>
            <a:pPr marL="609600" indent="-609600" algn="ctr">
              <a:spcBef>
                <a:spcPct val="20000"/>
              </a:spcBef>
            </a:pPr>
            <a:r>
              <a:rPr lang="en-US" dirty="0">
                <a:latin typeface="Verdana" pitchFamily="34" charset="0"/>
                <a:ea typeface="Verdana" pitchFamily="34" charset="0"/>
                <a:cs typeface="Verdana" pitchFamily="34" charset="0"/>
              </a:rPr>
              <a:t>-</a:t>
            </a:r>
          </a:p>
          <a:p>
            <a:pPr marL="609600" indent="-609600" algn="ctr">
              <a:spcBef>
                <a:spcPct val="20000"/>
              </a:spcBef>
            </a:pPr>
            <a:endParaRPr lang="en-US" dirty="0" smtClean="0">
              <a:latin typeface="Verdana" pitchFamily="34" charset="0"/>
              <a:ea typeface="Verdana" pitchFamily="34" charset="0"/>
              <a:cs typeface="Verdana" pitchFamily="34" charset="0"/>
            </a:endParaRPr>
          </a:p>
          <a:p>
            <a:pPr marL="609600" indent="-609600" algn="ctr">
              <a:spcBef>
                <a:spcPct val="20000"/>
              </a:spcBef>
            </a:pPr>
            <a:r>
              <a:rPr lang="en-US" dirty="0" smtClean="0">
                <a:latin typeface="Verdana" pitchFamily="34" charset="0"/>
                <a:ea typeface="Verdana" pitchFamily="34" charset="0"/>
                <a:cs typeface="Verdana" pitchFamily="34" charset="0"/>
              </a:rPr>
              <a:t>-</a:t>
            </a:r>
          </a:p>
          <a:p>
            <a:pPr marL="609600" indent="-609600" algn="ctr">
              <a:spcBef>
                <a:spcPct val="20000"/>
              </a:spcBef>
            </a:pPr>
            <a:endParaRPr lang="en-US" dirty="0" smtClean="0">
              <a:latin typeface="Verdana" pitchFamily="34" charset="0"/>
              <a:ea typeface="Verdana" pitchFamily="34" charset="0"/>
              <a:cs typeface="Verdana" pitchFamily="34" charset="0"/>
            </a:endParaRPr>
          </a:p>
          <a:p>
            <a:pPr marL="609600" indent="-609600" algn="ctr">
              <a:spcBef>
                <a:spcPct val="20000"/>
              </a:spcBef>
            </a:pPr>
            <a:r>
              <a:rPr lang="en-US" dirty="0" smtClean="0">
                <a:latin typeface="Verdana" pitchFamily="34" charset="0"/>
                <a:ea typeface="Verdana" pitchFamily="34" charset="0"/>
                <a:cs typeface="Verdana" pitchFamily="34" charset="0"/>
              </a:rPr>
              <a:t>-</a:t>
            </a:r>
            <a:endParaRPr lang="nl-NL" dirty="0">
              <a:latin typeface="Verdana" pitchFamily="34" charset="0"/>
              <a:ea typeface="Verdana" pitchFamily="34" charset="0"/>
              <a:cs typeface="Verdana" pitchFamily="34" charset="0"/>
            </a:endParaRPr>
          </a:p>
        </p:txBody>
      </p:sp>
      <p:sp>
        <p:nvSpPr>
          <p:cNvPr id="7" name="Rectangle 8"/>
          <p:cNvSpPr>
            <a:spLocks noChangeArrowheads="1"/>
          </p:cNvSpPr>
          <p:nvPr/>
        </p:nvSpPr>
        <p:spPr bwMode="auto">
          <a:xfrm>
            <a:off x="-571" y="1484784"/>
            <a:ext cx="9144571" cy="431378"/>
          </a:xfrm>
          <a:prstGeom prst="rect">
            <a:avLst/>
          </a:prstGeom>
          <a:noFill/>
          <a:ln w="9525">
            <a:noFill/>
            <a:miter lim="800000"/>
            <a:headEnd/>
            <a:tailEnd/>
          </a:ln>
        </p:spPr>
        <p:txBody>
          <a:bodyPr anchor="ctr"/>
          <a:lstStyle/>
          <a:p>
            <a:pPr algn="ctr" eaLnBrk="0" hangingPunct="0"/>
            <a:r>
              <a:rPr lang="en-US" sz="2800" dirty="0" smtClean="0">
                <a:latin typeface="Verdana" pitchFamily="34" charset="0"/>
                <a:ea typeface="Verdana" pitchFamily="34" charset="0"/>
                <a:cs typeface="Verdana" pitchFamily="34" charset="0"/>
              </a:rPr>
              <a:t>Impact op </a:t>
            </a:r>
            <a:r>
              <a:rPr lang="en-US" sz="2800" dirty="0" err="1">
                <a:latin typeface="Verdana" pitchFamily="34" charset="0"/>
                <a:ea typeface="Verdana" pitchFamily="34" charset="0"/>
                <a:cs typeface="Verdana" pitchFamily="34" charset="0"/>
              </a:rPr>
              <a:t>e</a:t>
            </a:r>
            <a:r>
              <a:rPr lang="en-US" sz="2800" dirty="0" err="1" smtClean="0">
                <a:latin typeface="Verdana" pitchFamily="34" charset="0"/>
                <a:ea typeface="Verdana" pitchFamily="34" charset="0"/>
                <a:cs typeface="Verdana" pitchFamily="34" charset="0"/>
              </a:rPr>
              <a:t>rfgoedinstellingen</a:t>
            </a:r>
            <a:endParaRPr lang="en-GB" sz="2800" dirty="0">
              <a:latin typeface="Verdana" pitchFamily="34" charset="0"/>
              <a:ea typeface="Verdana" pitchFamily="34" charset="0"/>
              <a:cs typeface="Verdana" pitchFamily="34" charset="0"/>
            </a:endParaRPr>
          </a:p>
        </p:txBody>
      </p:sp>
      <p:pic>
        <p:nvPicPr>
          <p:cNvPr id="9" name="Picture 1"/>
          <p:cNvPicPr>
            <a:picLocks noChangeAspect="1" noChangeArrowheads="1"/>
          </p:cNvPicPr>
          <p:nvPr/>
        </p:nvPicPr>
        <p:blipFill>
          <a:blip r:embed="rId2" cstate="print"/>
          <a:srcRect/>
          <a:stretch>
            <a:fillRect/>
          </a:stretch>
        </p:blipFill>
        <p:spPr bwMode="auto">
          <a:xfrm>
            <a:off x="0" y="-27384"/>
            <a:ext cx="9144000" cy="926592"/>
          </a:xfrm>
          <a:prstGeom prst="rect">
            <a:avLst/>
          </a:prstGeom>
          <a:noFill/>
          <a:ln w="9525">
            <a:noFill/>
            <a:miter lim="800000"/>
            <a:headEnd/>
            <a:tailEnd/>
          </a:ln>
        </p:spPr>
      </p:pic>
    </p:spTree>
    <p:extLst>
      <p:ext uri="{BB962C8B-B14F-4D97-AF65-F5344CB8AC3E}">
        <p14:creationId xmlns:p14="http://schemas.microsoft.com/office/powerpoint/2010/main" val="3319145071"/>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wipe(left)">
                                      <p:cBhvr>
                                        <p:cTn id="7" dur="10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0" y="1052736"/>
            <a:ext cx="8820472" cy="576064"/>
          </a:xfrm>
          <a:noFill/>
        </p:spPr>
        <p:txBody>
          <a:bodyPr lIns="92075" tIns="46038" rIns="92075" bIns="46038">
            <a:normAutofit/>
          </a:bodyPr>
          <a:lstStyle/>
          <a:p>
            <a:r>
              <a:rPr lang="en-US" sz="2800" dirty="0" err="1" smtClean="0">
                <a:latin typeface="Verdana" pitchFamily="34" charset="0"/>
                <a:ea typeface="Verdana" pitchFamily="34" charset="0"/>
                <a:cs typeface="Verdana" pitchFamily="34" charset="0"/>
              </a:rPr>
              <a:t>Deel</a:t>
            </a:r>
            <a:r>
              <a:rPr lang="en-US" sz="2800" dirty="0" smtClean="0">
                <a:latin typeface="Verdana" pitchFamily="34" charset="0"/>
                <a:ea typeface="Verdana" pitchFamily="34" charset="0"/>
                <a:cs typeface="Verdana" pitchFamily="34" charset="0"/>
              </a:rPr>
              <a:t> je </a:t>
            </a:r>
            <a:r>
              <a:rPr lang="en-US" sz="2800" dirty="0" err="1" smtClean="0">
                <a:latin typeface="Verdana" pitchFamily="34" charset="0"/>
                <a:ea typeface="Verdana" pitchFamily="34" charset="0"/>
                <a:cs typeface="Verdana" pitchFamily="34" charset="0"/>
              </a:rPr>
              <a:t>kennis</a:t>
            </a:r>
            <a:r>
              <a:rPr lang="en-US" sz="2800" dirty="0" smtClean="0">
                <a:latin typeface="Verdana" pitchFamily="34" charset="0"/>
                <a:ea typeface="Verdana" pitchFamily="34" charset="0"/>
                <a:cs typeface="Verdana" pitchFamily="34" charset="0"/>
              </a:rPr>
              <a:t> over </a:t>
            </a:r>
            <a:r>
              <a:rPr lang="en-US" sz="2800" dirty="0" err="1" smtClean="0">
                <a:latin typeface="Verdana" pitchFamily="34" charset="0"/>
                <a:ea typeface="Verdana" pitchFamily="34" charset="0"/>
                <a:cs typeface="Verdana" pitchFamily="34" charset="0"/>
              </a:rPr>
              <a:t>digitalisering</a:t>
            </a:r>
            <a:r>
              <a:rPr lang="en-US" sz="2800" dirty="0" smtClean="0">
                <a:latin typeface="Verdana" pitchFamily="34" charset="0"/>
                <a:ea typeface="Verdana" pitchFamily="34" charset="0"/>
                <a:cs typeface="Verdana" pitchFamily="34" charset="0"/>
              </a:rPr>
              <a:t>!</a:t>
            </a:r>
            <a:endParaRPr lang="en-GB" sz="2800" dirty="0" smtClean="0">
              <a:latin typeface="Verdana" pitchFamily="34" charset="0"/>
              <a:ea typeface="Verdana" pitchFamily="34" charset="0"/>
              <a:cs typeface="Verdana" pitchFamily="34" charset="0"/>
            </a:endParaRPr>
          </a:p>
        </p:txBody>
      </p:sp>
      <p:sp>
        <p:nvSpPr>
          <p:cNvPr id="33795" name="Rectangle 5"/>
          <p:cNvSpPr>
            <a:spLocks noChangeArrowheads="1"/>
          </p:cNvSpPr>
          <p:nvPr/>
        </p:nvSpPr>
        <p:spPr bwMode="auto">
          <a:xfrm>
            <a:off x="0" y="6093294"/>
            <a:ext cx="9143999" cy="764705"/>
          </a:xfrm>
          <a:prstGeom prst="rect">
            <a:avLst/>
          </a:prstGeom>
          <a:noFill/>
          <a:ln w="9525">
            <a:noFill/>
            <a:miter lim="800000"/>
            <a:headEnd/>
            <a:tailEnd/>
          </a:ln>
        </p:spPr>
        <p:txBody>
          <a:bodyPr lIns="92075" tIns="46038" rIns="92075" bIns="46038" anchor="ctr"/>
          <a:lstStyle/>
          <a:p>
            <a:pPr algn="ctr" eaLnBrk="0" hangingPunct="0"/>
            <a:r>
              <a:rPr lang="en-US" sz="2800" b="1" dirty="0" err="1">
                <a:solidFill>
                  <a:schemeClr val="tx2"/>
                </a:solidFill>
                <a:latin typeface="Verdana" pitchFamily="34" charset="0"/>
                <a:ea typeface="Verdana" pitchFamily="34" charset="0"/>
                <a:cs typeface="Verdana" pitchFamily="34" charset="0"/>
              </a:rPr>
              <a:t>www.den.nl</a:t>
            </a:r>
            <a:endParaRPr lang="en-GB" sz="2800" b="1" dirty="0">
              <a:solidFill>
                <a:schemeClr val="tx2"/>
              </a:solidFill>
              <a:latin typeface="Verdana" pitchFamily="34" charset="0"/>
              <a:ea typeface="Verdana" pitchFamily="34" charset="0"/>
              <a:cs typeface="Verdana" pitchFamily="34" charset="0"/>
            </a:endParaRPr>
          </a:p>
        </p:txBody>
      </p:sp>
      <p:pic>
        <p:nvPicPr>
          <p:cNvPr id="6" name="Picture 1"/>
          <p:cNvPicPr>
            <a:picLocks noChangeAspect="1" noChangeArrowheads="1"/>
          </p:cNvPicPr>
          <p:nvPr/>
        </p:nvPicPr>
        <p:blipFill>
          <a:blip r:embed="rId3" cstate="print"/>
          <a:srcRect/>
          <a:stretch>
            <a:fillRect/>
          </a:stretch>
        </p:blipFill>
        <p:spPr bwMode="auto">
          <a:xfrm>
            <a:off x="0" y="-27384"/>
            <a:ext cx="9144000" cy="926592"/>
          </a:xfrm>
          <a:prstGeom prst="rect">
            <a:avLst/>
          </a:prstGeom>
          <a:noFill/>
          <a:ln w="9525">
            <a:noFill/>
            <a:miter lim="800000"/>
            <a:headEnd/>
            <a:tailEnd/>
          </a:ln>
        </p:spPr>
      </p:pic>
      <p:pic>
        <p:nvPicPr>
          <p:cNvPr id="7" name="Afbeelding 6" descr="den-kwaliteitscyclus_liggend.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3608" y="1700808"/>
            <a:ext cx="7152213" cy="4392487"/>
          </a:xfrm>
          <a:prstGeom prst="rect">
            <a:avLst/>
          </a:prstGeom>
        </p:spPr>
      </p:pic>
    </p:spTree>
    <p:extLst>
      <p:ext uri="{BB962C8B-B14F-4D97-AF65-F5344CB8AC3E}">
        <p14:creationId xmlns:p14="http://schemas.microsoft.com/office/powerpoint/2010/main" val="90175328"/>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5486</TotalTime>
  <Words>1282</Words>
  <Application>Microsoft Macintosh PowerPoint</Application>
  <PresentationFormat>Diavoorstelling (4:3)</PresentationFormat>
  <Paragraphs>382</Paragraphs>
  <Slides>45</Slides>
  <Notes>37</Notes>
  <HiddenSlides>0</HiddenSlides>
  <MMClips>0</MMClips>
  <ScaleCrop>false</ScaleCrop>
  <HeadingPairs>
    <vt:vector size="4" baseType="variant">
      <vt:variant>
        <vt:lpstr>Thema</vt:lpstr>
      </vt:variant>
      <vt:variant>
        <vt:i4>1</vt:i4>
      </vt:variant>
      <vt:variant>
        <vt:lpstr>Diatitels</vt:lpstr>
      </vt:variant>
      <vt:variant>
        <vt:i4>45</vt:i4>
      </vt:variant>
    </vt:vector>
  </HeadingPairs>
  <TitlesOfParts>
    <vt:vector size="46" baseType="lpstr">
      <vt:lpstr>Office-thema</vt:lpstr>
      <vt:lpstr>Themamiddag OKBN  Digitaal erfgoed zoeken en vinden</vt:lpstr>
      <vt:lpstr>PowerPoint-presentatie</vt:lpstr>
      <vt:lpstr>PowerPoint-presentatie</vt:lpstr>
      <vt:lpstr>PowerPoint-presentatie</vt:lpstr>
      <vt:lpstr>PowerPoint-presentatie</vt:lpstr>
      <vt:lpstr>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Standaardisatie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Deel je kennis over digitalisering!</vt:lpstr>
    </vt:vector>
  </TitlesOfParts>
  <Company>Koninklijke Bibliotheek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MNI010</dc:creator>
  <cp:lastModifiedBy>Wilbert Helmus</cp:lastModifiedBy>
  <cp:revision>554</cp:revision>
  <cp:lastPrinted>2014-05-23T07:17:14Z</cp:lastPrinted>
  <dcterms:created xsi:type="dcterms:W3CDTF">2006-03-13T16:43:28Z</dcterms:created>
  <dcterms:modified xsi:type="dcterms:W3CDTF">2016-04-06T14:06:34Z</dcterms:modified>
</cp:coreProperties>
</file>